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3" r:id="rId3"/>
    <p:sldId id="264" r:id="rId4"/>
    <p:sldId id="265" r:id="rId5"/>
    <p:sldId id="2147480721" r:id="rId6"/>
    <p:sldId id="2147480723" r:id="rId7"/>
    <p:sldId id="2147480722" r:id="rId8"/>
    <p:sldId id="2147480724" r:id="rId9"/>
    <p:sldId id="2147480726" r:id="rId10"/>
    <p:sldId id="2147480727" r:id="rId11"/>
    <p:sldId id="262" r:id="rId12"/>
    <p:sldId id="266" r:id="rId13"/>
    <p:sldId id="267" r:id="rId14"/>
    <p:sldId id="2147480720" r:id="rId15"/>
    <p:sldId id="2147480718" r:id="rId16"/>
    <p:sldId id="2147480719" r:id="rId17"/>
  </p:sldIdLst>
  <p:sldSz cx="12192000" cy="6858000"/>
  <p:notesSz cx="6858000" cy="9144000"/>
  <p:defaultTextStyle>
    <a:defPPr>
      <a:defRPr lang="en-A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778A"/>
    <a:srgbClr val="4A4E66"/>
    <a:srgbClr val="ECE6E1"/>
    <a:srgbClr val="94B6BB"/>
    <a:srgbClr val="667E7F"/>
    <a:srgbClr val="A1A2B0"/>
    <a:srgbClr val="92B6BB"/>
    <a:srgbClr val="455C5C"/>
    <a:srgbClr val="BB7132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82"/>
    <p:restoredTop sz="94724"/>
  </p:normalViewPr>
  <p:slideViewPr>
    <p:cSldViewPr snapToGrid="0">
      <p:cViewPr>
        <p:scale>
          <a:sx n="145" d="100"/>
          <a:sy n="145" d="100"/>
        </p:scale>
        <p:origin x="936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6A9B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690-EA4A-9534-1DF81A8C1E47}"/>
              </c:ext>
            </c:extLst>
          </c:dPt>
          <c:dPt>
            <c:idx val="1"/>
            <c:bubble3D val="0"/>
            <c:spPr>
              <a:solidFill>
                <a:srgbClr val="797F8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690-EA4A-9534-1DF81A8C1E47}"/>
              </c:ext>
            </c:extLst>
          </c:dPt>
          <c:dPt>
            <c:idx val="2"/>
            <c:bubble3D val="0"/>
            <c:spPr>
              <a:solidFill>
                <a:srgbClr val="41496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690-EA4A-9534-1DF81A8C1E47}"/>
              </c:ext>
            </c:extLst>
          </c:dPt>
          <c:dPt>
            <c:idx val="3"/>
            <c:bubble3D val="0"/>
            <c:spPr>
              <a:solidFill>
                <a:srgbClr val="A2C1C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690-EA4A-9534-1DF81A8C1E47}"/>
              </c:ext>
            </c:extLst>
          </c:dPt>
          <c:dPt>
            <c:idx val="4"/>
            <c:bubble3D val="0"/>
            <c:spPr>
              <a:solidFill>
                <a:srgbClr val="92B6B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690-EA4A-9534-1DF81A8C1E47}"/>
              </c:ext>
            </c:extLst>
          </c:dPt>
          <c:dPt>
            <c:idx val="5"/>
            <c:bubble3D val="0"/>
            <c:spPr>
              <a:solidFill>
                <a:srgbClr val="BED3D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690-EA4A-9534-1DF81A8C1E47}"/>
              </c:ext>
            </c:extLst>
          </c:dPt>
          <c:cat>
            <c:numRef>
              <c:f>Sheet1!$A$2:$A$7</c:f>
              <c:numCache>
                <c:formatCode>General</c:formatCode>
                <c:ptCount val="6"/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13</c:v>
                </c:pt>
                <c:pt idx="1">
                  <c:v>18</c:v>
                </c:pt>
                <c:pt idx="2">
                  <c:v>9</c:v>
                </c:pt>
                <c:pt idx="3">
                  <c:v>25</c:v>
                </c:pt>
                <c:pt idx="4">
                  <c:v>21</c:v>
                </c:pt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690-EA4A-9534-1DF81A8C1E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A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DMT SM Accounts</c:v>
                </c:pt>
              </c:strCache>
            </c:strRef>
          </c:tx>
          <c:spPr>
            <a:solidFill>
              <a:srgbClr val="CBC2B3"/>
            </a:solidFill>
            <a:ln>
              <a:solidFill>
                <a:schemeClr val="bg1"/>
              </a:solidFill>
            </a:ln>
            <a:effectLst>
              <a:softEdge rad="0"/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A4E66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17</c:v>
                </c:pt>
                <c:pt idx="1">
                  <c:v>29</c:v>
                </c:pt>
                <c:pt idx="2">
                  <c:v>41</c:v>
                </c:pt>
                <c:pt idx="3">
                  <c:v>41</c:v>
                </c:pt>
                <c:pt idx="4">
                  <c:v>31</c:v>
                </c:pt>
                <c:pt idx="5">
                  <c:v>18</c:v>
                </c:pt>
                <c:pt idx="6">
                  <c:v>20</c:v>
                </c:pt>
                <c:pt idx="7">
                  <c:v>21</c:v>
                </c:pt>
                <c:pt idx="8">
                  <c:v>20</c:v>
                </c:pt>
                <c:pt idx="9">
                  <c:v>46</c:v>
                </c:pt>
                <c:pt idx="10">
                  <c:v>22</c:v>
                </c:pt>
                <c:pt idx="1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F2-4943-A481-749F92E2A58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0"/>
        <c:axId val="1299994191"/>
        <c:axId val="1300181535"/>
      </c:barChart>
      <c:catAx>
        <c:axId val="1299994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A1A2B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300181535"/>
        <c:crosses val="autoZero"/>
        <c:auto val="1"/>
        <c:lblAlgn val="ctr"/>
        <c:lblOffset val="100"/>
        <c:noMultiLvlLbl val="0"/>
      </c:catAx>
      <c:valAx>
        <c:axId val="13001815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A1A2B0">
                  <a:alpha val="25098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A1A2B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99994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X</c:v>
                </c:pt>
              </c:strCache>
            </c:strRef>
          </c:tx>
          <c:spPr>
            <a:ln w="28575" cap="rnd">
              <a:solidFill>
                <a:srgbClr val="73778A"/>
              </a:solidFill>
              <a:round/>
            </a:ln>
            <a:effectLst>
              <a:softEdge rad="0"/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40980</c:v>
                </c:pt>
                <c:pt idx="1">
                  <c:v>41540</c:v>
                </c:pt>
                <c:pt idx="2">
                  <c:v>41910</c:v>
                </c:pt>
                <c:pt idx="3">
                  <c:v>42320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14B-C843-8C2F-CA3E1B5D46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Instagram</c:v>
                </c:pt>
              </c:strCache>
            </c:strRef>
          </c:tx>
          <c:spPr>
            <a:ln w="28575" cap="rnd">
              <a:solidFill>
                <a:srgbClr val="D39A6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#,##0</c:formatCode>
                <c:ptCount val="4"/>
                <c:pt idx="0">
                  <c:v>43440</c:v>
                </c:pt>
                <c:pt idx="1">
                  <c:v>47060</c:v>
                </c:pt>
                <c:pt idx="2">
                  <c:v>49650</c:v>
                </c:pt>
                <c:pt idx="3">
                  <c:v>53680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14B-C843-8C2F-CA3E1B5D46D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LinkedIn</c:v>
                </c:pt>
              </c:strCache>
            </c:strRef>
          </c:tx>
          <c:spPr>
            <a:ln w="28575" cap="rnd">
              <a:solidFill>
                <a:srgbClr val="667E7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#,##0</c:formatCode>
                <c:ptCount val="4"/>
                <c:pt idx="0">
                  <c:v>16840</c:v>
                </c:pt>
                <c:pt idx="1">
                  <c:v>17900</c:v>
                </c:pt>
                <c:pt idx="2">
                  <c:v>18700</c:v>
                </c:pt>
                <c:pt idx="3">
                  <c:v>20040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14B-C843-8C2F-CA3E1B5D46D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Facebook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Sheet1!$E$2:$E$5</c:f>
              <c:numCache>
                <c:formatCode>#,##0</c:formatCode>
                <c:ptCount val="4"/>
                <c:pt idx="0">
                  <c:v>28000</c:v>
                </c:pt>
                <c:pt idx="1">
                  <c:v>28020</c:v>
                </c:pt>
                <c:pt idx="2">
                  <c:v>28120</c:v>
                </c:pt>
                <c:pt idx="3">
                  <c:v>29590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14B-C843-8C2F-CA3E1B5D46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4528671"/>
        <c:axId val="704424815"/>
      </c:lineChart>
      <c:catAx>
        <c:axId val="7045286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A1A2B0"/>
                </a:solidFill>
                <a:latin typeface="+mn-lt"/>
                <a:ea typeface="+mn-ea"/>
                <a:cs typeface="+mn-cs"/>
              </a:defRPr>
            </a:pPr>
            <a:endParaRPr lang="en-AE"/>
          </a:p>
        </c:txPr>
        <c:crossAx val="704424815"/>
        <c:crosses val="autoZero"/>
        <c:auto val="1"/>
        <c:lblAlgn val="ctr"/>
        <c:lblOffset val="100"/>
        <c:noMultiLvlLbl val="0"/>
      </c:catAx>
      <c:valAx>
        <c:axId val="704424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A1A2B0"/>
                </a:solidFill>
                <a:latin typeface="+mn-lt"/>
                <a:ea typeface="+mn-ea"/>
                <a:cs typeface="+mn-cs"/>
              </a:defRPr>
            </a:pPr>
            <a:endParaRPr lang="en-AE"/>
          </a:p>
        </c:txPr>
        <c:crossAx val="7045286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4A4E66"/>
              </a:solidFill>
              <a:latin typeface="+mn-lt"/>
              <a:ea typeface="+mn-ea"/>
              <a:cs typeface="+mn-cs"/>
            </a:defRPr>
          </a:pPr>
          <a:endParaRPr lang="en-A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A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DMT SM Accounts</c:v>
                </c:pt>
              </c:strCache>
            </c:strRef>
          </c:tx>
          <c:spPr>
            <a:solidFill>
              <a:srgbClr val="858688"/>
            </a:solidFill>
            <a:ln>
              <a:solidFill>
                <a:srgbClr val="212944"/>
              </a:solidFill>
            </a:ln>
            <a:effectLst>
              <a:softEdge rad="0"/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D1CFD6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17</c:v>
                </c:pt>
                <c:pt idx="1">
                  <c:v>29</c:v>
                </c:pt>
                <c:pt idx="2">
                  <c:v>41</c:v>
                </c:pt>
                <c:pt idx="3">
                  <c:v>41</c:v>
                </c:pt>
                <c:pt idx="4">
                  <c:v>31</c:v>
                </c:pt>
                <c:pt idx="5">
                  <c:v>18</c:v>
                </c:pt>
                <c:pt idx="6">
                  <c:v>20</c:v>
                </c:pt>
                <c:pt idx="7">
                  <c:v>21</c:v>
                </c:pt>
                <c:pt idx="8">
                  <c:v>20</c:v>
                </c:pt>
                <c:pt idx="9">
                  <c:v>46</c:v>
                </c:pt>
                <c:pt idx="10">
                  <c:v>22</c:v>
                </c:pt>
                <c:pt idx="1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F2-4943-A481-749F92E2A58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0"/>
        <c:axId val="1299994191"/>
        <c:axId val="1300181535"/>
      </c:barChart>
      <c:catAx>
        <c:axId val="1299994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73778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300181535"/>
        <c:crosses val="autoZero"/>
        <c:auto val="1"/>
        <c:lblAlgn val="ctr"/>
        <c:lblOffset val="100"/>
        <c:noMultiLvlLbl val="0"/>
      </c:catAx>
      <c:valAx>
        <c:axId val="1300181535"/>
        <c:scaling>
          <c:orientation val="minMax"/>
        </c:scaling>
        <c:delete val="0"/>
        <c:axPos val="l"/>
        <c:majorGridlines>
          <c:spPr>
            <a:ln w="9525" cap="rnd" cmpd="sng" algn="ctr">
              <a:solidFill>
                <a:srgbClr val="A1A2B0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73778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99994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X</c:v>
                </c:pt>
              </c:strCache>
            </c:strRef>
          </c:tx>
          <c:spPr>
            <a:ln w="38100" cap="rnd">
              <a:solidFill>
                <a:srgbClr val="73778A"/>
              </a:solidFill>
              <a:round/>
            </a:ln>
            <a:effectLst>
              <a:softEdge rad="0"/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40980</c:v>
                </c:pt>
                <c:pt idx="1">
                  <c:v>41540</c:v>
                </c:pt>
                <c:pt idx="2">
                  <c:v>41910</c:v>
                </c:pt>
                <c:pt idx="3">
                  <c:v>42320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14B-C843-8C2F-CA3E1B5D46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Instagram</c:v>
                </c:pt>
              </c:strCache>
            </c:strRef>
          </c:tx>
          <c:spPr>
            <a:ln w="38100" cap="rnd">
              <a:solidFill>
                <a:srgbClr val="D39A6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#,##0</c:formatCode>
                <c:ptCount val="4"/>
                <c:pt idx="0">
                  <c:v>43440</c:v>
                </c:pt>
                <c:pt idx="1">
                  <c:v>47060</c:v>
                </c:pt>
                <c:pt idx="2">
                  <c:v>49650</c:v>
                </c:pt>
                <c:pt idx="3">
                  <c:v>53680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14B-C843-8C2F-CA3E1B5D46D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LinkedIn</c:v>
                </c:pt>
              </c:strCache>
            </c:strRef>
          </c:tx>
          <c:spPr>
            <a:ln w="38100" cap="rnd">
              <a:solidFill>
                <a:srgbClr val="667E7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#,##0</c:formatCode>
                <c:ptCount val="4"/>
                <c:pt idx="0">
                  <c:v>16840</c:v>
                </c:pt>
                <c:pt idx="1">
                  <c:v>17900</c:v>
                </c:pt>
                <c:pt idx="2">
                  <c:v>18700</c:v>
                </c:pt>
                <c:pt idx="3">
                  <c:v>20040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14B-C843-8C2F-CA3E1B5D46D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Facebook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Sheet1!$E$2:$E$5</c:f>
              <c:numCache>
                <c:formatCode>#,##0</c:formatCode>
                <c:ptCount val="4"/>
                <c:pt idx="0">
                  <c:v>28000</c:v>
                </c:pt>
                <c:pt idx="1">
                  <c:v>28020</c:v>
                </c:pt>
                <c:pt idx="2">
                  <c:v>28120</c:v>
                </c:pt>
                <c:pt idx="3">
                  <c:v>29590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14B-C843-8C2F-CA3E1B5D46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4528671"/>
        <c:axId val="704424815"/>
      </c:lineChart>
      <c:catAx>
        <c:axId val="7045286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73778A"/>
                </a:solidFill>
                <a:latin typeface="+mn-lt"/>
                <a:ea typeface="+mn-ea"/>
                <a:cs typeface="+mn-cs"/>
              </a:defRPr>
            </a:pPr>
            <a:endParaRPr lang="en-AE"/>
          </a:p>
        </c:txPr>
        <c:crossAx val="704424815"/>
        <c:crosses val="autoZero"/>
        <c:auto val="1"/>
        <c:lblAlgn val="ctr"/>
        <c:lblOffset val="100"/>
        <c:noMultiLvlLbl val="0"/>
      </c:catAx>
      <c:valAx>
        <c:axId val="704424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A1A2B0">
                  <a:alpha val="20000"/>
                </a:srgb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73778A"/>
                </a:solidFill>
                <a:latin typeface="+mn-lt"/>
                <a:ea typeface="+mn-ea"/>
                <a:cs typeface="+mn-cs"/>
              </a:defRPr>
            </a:pPr>
            <a:endParaRPr lang="en-AE"/>
          </a:p>
        </c:txPr>
        <c:crossAx val="7045286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D1CFD6"/>
              </a:solidFill>
              <a:latin typeface="+mn-lt"/>
              <a:ea typeface="+mn-ea"/>
              <a:cs typeface="+mn-cs"/>
            </a:defRPr>
          </a:pPr>
          <a:endParaRPr lang="en-A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A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ED985ED-935A-19C6-92B2-3A8B75CC1A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59CBAC-A1E9-9E95-9306-FADD36766E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113FC-9455-C147-A3E7-8E4374CD3C25}" type="datetimeFigureOut">
              <a:rPr lang="en-US" smtClean="0"/>
              <a:t>2/25/25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68A818-85D1-2026-C7AC-5EF8534DF2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E64B8B-54ED-A954-76A3-51B12DCC8E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97278-B509-664B-B37C-600E87485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0043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E0A28-3514-5749-9FCD-FB27BA58FA39}" type="datetimeFigureOut">
              <a:rPr lang="en-AE" smtClean="0"/>
              <a:t>25/02/2025</a:t>
            </a:fld>
            <a:endParaRPr lang="en-A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33661-AD23-6C45-BD6E-CE658723AE33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8822254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833661-AD23-6C45-BD6E-CE658723AE33}" type="slidenum">
              <a:rPr lang="en-AE" smtClean="0"/>
              <a:t>6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723468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833661-AD23-6C45-BD6E-CE658723AE33}" type="slidenum">
              <a:rPr lang="en-AE" smtClean="0"/>
              <a:t>15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921600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-up of a skyscraper&#10;&#10;Description automatically generated">
            <a:extLst>
              <a:ext uri="{FF2B5EF4-FFF2-40B4-BE49-F238E27FC236}">
                <a16:creationId xmlns:a16="http://schemas.microsoft.com/office/drawing/2014/main" id="{D903A23F-8C37-99F4-6877-15C64F92226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 l="258" t="156" b="257"/>
          <a:stretch/>
        </p:blipFill>
        <p:spPr>
          <a:xfrm>
            <a:off x="0" y="10709"/>
            <a:ext cx="12192000" cy="684729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B6C2D-4729-AB3D-3DFD-AE632662D46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340746"/>
            <a:ext cx="6176013" cy="5517253"/>
          </a:xfrm>
          <a:prstGeom prst="rect">
            <a:avLst/>
          </a:prstGeom>
          <a:solidFill>
            <a:srgbClr val="DEDF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07D06D-7969-C3B8-7CAB-E47E380AF8A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2"/>
            <a:ext cx="12192000" cy="1340745"/>
          </a:xfrm>
          <a:prstGeom prst="rect">
            <a:avLst/>
          </a:prstGeom>
          <a:solidFill>
            <a:srgbClr val="E9EA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8918FA-7629-EA2A-07D8-3E2DCF1D8F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296243"/>
            <a:ext cx="2760817" cy="74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41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177DB31-584C-F961-EECA-F40DA4C222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1FE28E-B9D0-8CF8-6C70-2E2995A3885E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6">
            <a:extLst>
              <a:ext uri="{FF2B5EF4-FFF2-40B4-BE49-F238E27FC236}">
                <a16:creationId xmlns:a16="http://schemas.microsoft.com/office/drawing/2014/main" id="{B7EB6ED2-F320-FC96-E5FF-F07433FF36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238173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369929C-93E1-AB54-1EA3-4BE5A622D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2959381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rgbClr val="2129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177DB31-584C-F961-EECA-F40DA4C222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1FE28E-B9D0-8CF8-6C70-2E2995A3885E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rgbClr val="D1CF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rgbClr val="D1CF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6">
            <a:extLst>
              <a:ext uri="{FF2B5EF4-FFF2-40B4-BE49-F238E27FC236}">
                <a16:creationId xmlns:a16="http://schemas.microsoft.com/office/drawing/2014/main" id="{B7EB6ED2-F320-FC96-E5FF-F07433FF36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238173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369929C-93E1-AB54-1EA3-4BE5A622D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D1CFD6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1914969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1C4290B-557A-D199-A7F4-C65A5BF8620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77DB31-584C-F961-EECA-F40DA4C222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2" name="Title 16">
            <a:extLst>
              <a:ext uri="{FF2B5EF4-FFF2-40B4-BE49-F238E27FC236}">
                <a16:creationId xmlns:a16="http://schemas.microsoft.com/office/drawing/2014/main" id="{B7EB6ED2-F320-FC96-E5FF-F07433FF36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3107771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72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>
          <p15:clr>
            <a:srgbClr val="FBAE40"/>
          </p15:clr>
        </p15:guide>
        <p15:guide id="2" pos="7446">
          <p15:clr>
            <a:srgbClr val="FBAE40"/>
          </p15:clr>
        </p15:guide>
        <p15:guide id="3" orient="horz" pos="68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ity skyline with a few tall buildings&#10;&#10;Description automatically generated with medium confidence">
            <a:extLst>
              <a:ext uri="{FF2B5EF4-FFF2-40B4-BE49-F238E27FC236}">
                <a16:creationId xmlns:a16="http://schemas.microsoft.com/office/drawing/2014/main" id="{E510F620-F7D8-714F-7014-AC5A296E5B8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EFBBCF5-96E4-C158-A122-E3BCFDED332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4149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CB70DA-67A7-C2FD-A8E9-E2C71ED33F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92A80F1-62CA-0A57-CC0C-EB749FDE3040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FA75A5CD-7FBD-4964-F5CA-C6426C9689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B964CCE0-A455-1107-70A1-1242F18328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446567"/>
            <a:ext cx="5167391" cy="642458"/>
          </a:xfrm>
        </p:spPr>
        <p:txBody>
          <a:bodyPr>
            <a:noAutofit/>
          </a:bodyPr>
          <a:lstStyle>
            <a:lvl1pPr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409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and grey background&#10;&#10;Description automatically generated">
            <a:extLst>
              <a:ext uri="{FF2B5EF4-FFF2-40B4-BE49-F238E27FC236}">
                <a16:creationId xmlns:a16="http://schemas.microsoft.com/office/drawing/2014/main" id="{60D583C2-C210-FF8E-5B1C-E1CED25FEE2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E201794-EE33-D2C4-FB78-0360E3123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E2ADD8-16B7-DE64-41ED-EEC142FA48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4D9F52-8AD8-50E5-59E7-937B8B31B613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6">
            <a:extLst>
              <a:ext uri="{FF2B5EF4-FFF2-40B4-BE49-F238E27FC236}">
                <a16:creationId xmlns:a16="http://schemas.microsoft.com/office/drawing/2014/main" id="{F8AC1926-EAFA-35AC-40F2-5A89A9CB9F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238173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937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6E6F20-D440-C7E5-A93B-4AAAA54F15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108576" y="7989"/>
            <a:ext cx="4083424" cy="6858001"/>
          </a:xfrm>
          <a:prstGeom prst="rect">
            <a:avLst/>
          </a:prstGeom>
          <a:solidFill>
            <a:srgbClr val="F4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0290BE-A2F2-2C57-9AE3-80DD82B88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82C128-357A-E13E-13B8-792187B8C19B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AD565869-61F2-B9C8-F97A-B873545CB9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238173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4CEB03E-EE85-7771-E4D8-B43E0F51F6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1821760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6E6F20-D440-C7E5-A93B-4AAAA54F1537}"/>
              </a:ext>
            </a:extLst>
          </p:cNvPr>
          <p:cNvSpPr>
            <a:spLocks/>
          </p:cNvSpPr>
          <p:nvPr userDrawn="1"/>
        </p:nvSpPr>
        <p:spPr>
          <a:xfrm>
            <a:off x="6466190" y="7989"/>
            <a:ext cx="5725810" cy="6858001"/>
          </a:xfrm>
          <a:prstGeom prst="rect">
            <a:avLst/>
          </a:prstGeom>
          <a:solidFill>
            <a:srgbClr val="F4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0290BE-A2F2-2C57-9AE3-80DD82B88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82C128-357A-E13E-13B8-792187B8C19B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AD565869-61F2-B9C8-F97A-B873545CB9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238173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4CEB03E-EE85-7771-E4D8-B43E0F51F6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2133831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solidFill>
          <a:srgbClr val="2129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6E6F20-D440-C7E5-A93B-4AAAA54F1537}"/>
              </a:ext>
            </a:extLst>
          </p:cNvPr>
          <p:cNvSpPr>
            <a:spLocks/>
          </p:cNvSpPr>
          <p:nvPr userDrawn="1"/>
        </p:nvSpPr>
        <p:spPr>
          <a:xfrm>
            <a:off x="6466190" y="1"/>
            <a:ext cx="5725810" cy="6865990"/>
          </a:xfrm>
          <a:prstGeom prst="rect">
            <a:avLst/>
          </a:prstGeom>
          <a:solidFill>
            <a:srgbClr val="F4F8F8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0290BE-A2F2-2C57-9AE3-80DD82B88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82C128-357A-E13E-13B8-792187B8C19B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rgbClr val="A1A2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rgbClr val="A1A2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AD565869-61F2-B9C8-F97A-B873545CB9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238173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4CEB03E-EE85-7771-E4D8-B43E0F51F6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73778A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30612670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ity skyline with tall buildings&#10;&#10;Description automatically generated">
            <a:extLst>
              <a:ext uri="{FF2B5EF4-FFF2-40B4-BE49-F238E27FC236}">
                <a16:creationId xmlns:a16="http://schemas.microsoft.com/office/drawing/2014/main" id="{564A3690-39A7-87F3-8695-CAA3BD52AE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 b="42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FF01436-E62C-A1C0-1245-5D03C534B2FA}"/>
              </a:ext>
            </a:extLst>
          </p:cNvPr>
          <p:cNvSpPr/>
          <p:nvPr/>
        </p:nvSpPr>
        <p:spPr>
          <a:xfrm>
            <a:off x="350833" y="2279896"/>
            <a:ext cx="3623974" cy="2344317"/>
          </a:xfrm>
          <a:prstGeom prst="rect">
            <a:avLst/>
          </a:prstGeom>
          <a:solidFill>
            <a:srgbClr val="F4F8F8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46FE5F-BF4E-1A27-C2EB-0681291E7A79}"/>
              </a:ext>
            </a:extLst>
          </p:cNvPr>
          <p:cNvSpPr/>
          <p:nvPr/>
        </p:nvSpPr>
        <p:spPr>
          <a:xfrm>
            <a:off x="4346134" y="2279896"/>
            <a:ext cx="3623974" cy="2344317"/>
          </a:xfrm>
          <a:prstGeom prst="rect">
            <a:avLst/>
          </a:prstGeom>
          <a:solidFill>
            <a:srgbClr val="F4F8F8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FB8C864-176A-21E7-3434-44A16104A2D4}"/>
              </a:ext>
            </a:extLst>
          </p:cNvPr>
          <p:cNvSpPr/>
          <p:nvPr/>
        </p:nvSpPr>
        <p:spPr>
          <a:xfrm>
            <a:off x="8222106" y="2279896"/>
            <a:ext cx="3623974" cy="2344317"/>
          </a:xfrm>
          <a:prstGeom prst="rect">
            <a:avLst/>
          </a:prstGeom>
          <a:solidFill>
            <a:srgbClr val="F4F8F8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CDC466-8BD0-1C57-6C66-9DB34E4044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E0C7718-5C19-4A97-12A0-5C824EC1C782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952BA93B-69DC-4E9F-3B92-55976048B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446567"/>
            <a:ext cx="5167391" cy="642458"/>
          </a:xfrm>
        </p:spPr>
        <p:txBody>
          <a:bodyPr>
            <a:noAutofit/>
          </a:bodyPr>
          <a:lstStyle>
            <a:lvl1pPr>
              <a:defRPr sz="4800" b="1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3557DEB-62BE-53AD-88C1-02C8192AE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823090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7BCF0A8-583A-2CB0-7FC4-792F793695E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EDF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AE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D8DF30-E7EC-3942-5026-69F2C0DDE4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4149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 b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120F8A-DC8C-7CF6-A6CE-982CADA158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98C89D-BE7E-1C63-0626-D8F88F17B102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6">
            <a:extLst>
              <a:ext uri="{FF2B5EF4-FFF2-40B4-BE49-F238E27FC236}">
                <a16:creationId xmlns:a16="http://schemas.microsoft.com/office/drawing/2014/main" id="{5CCA4C09-F65D-DF04-B20A-83FF64245D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238173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82B6A57-53B8-5051-0768-1912F07872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1976769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47F909D-B0F6-BAE4-2987-49C79E5AF37E}"/>
              </a:ext>
            </a:extLst>
          </p:cNvPr>
          <p:cNvSpPr>
            <a:spLocks/>
          </p:cNvSpPr>
          <p:nvPr userDrawn="1"/>
        </p:nvSpPr>
        <p:spPr>
          <a:xfrm>
            <a:off x="8099825" y="7989"/>
            <a:ext cx="4083424" cy="6858001"/>
          </a:xfrm>
          <a:prstGeom prst="rect">
            <a:avLst/>
          </a:prstGeom>
          <a:solidFill>
            <a:srgbClr val="A6A9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77DB31-584C-F961-EECA-F40DA4C222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66251" y="0"/>
            <a:ext cx="1228725" cy="23002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1FE28E-B9D0-8CF8-6C70-2E2995A3885E}"/>
              </a:ext>
            </a:extLst>
          </p:cNvPr>
          <p:cNvSpPr txBox="1"/>
          <p:nvPr userDrawn="1"/>
        </p:nvSpPr>
        <p:spPr>
          <a:xfrm>
            <a:off x="10680491" y="6308725"/>
            <a:ext cx="1236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64FCF2-E376-6C40-B5A9-22FDE6100D78}" type="slidenum">
              <a:rPr lang="en-US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6">
            <a:extLst>
              <a:ext uri="{FF2B5EF4-FFF2-40B4-BE49-F238E27FC236}">
                <a16:creationId xmlns:a16="http://schemas.microsoft.com/office/drawing/2014/main" id="{B7EB6ED2-F320-FC96-E5FF-F07433FF36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689" y="238173"/>
            <a:ext cx="5167391" cy="642458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369929C-93E1-AB54-1EA3-4BE5A622D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1103" y="6308725"/>
            <a:ext cx="5444709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AE" dirty="0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2361470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4" userDrawn="1">
          <p15:clr>
            <a:srgbClr val="FBAE40"/>
          </p15:clr>
        </p15:guide>
        <p15:guide id="2" pos="7446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A50EFA-71CA-7F57-3317-D082A472B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92BEC-FD38-1B15-1186-D574DB555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5A3783-1A5F-0ACA-F4B5-497A9E6230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1/24/25</a:t>
            </a:r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E8C14F-FF00-F8C1-55C2-54442C0A9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AE"/>
              <a:t>Slide Footnote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8BF9D1-8E73-A7AB-5F3C-D985F4C5D2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81D71E-12F5-6942-9924-410BBDF1EF88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120326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7" r:id="rId5"/>
    <p:sldLayoutId id="2147483659" r:id="rId6"/>
    <p:sldLayoutId id="2147483653" r:id="rId7"/>
    <p:sldLayoutId id="2147483654" r:id="rId8"/>
    <p:sldLayoutId id="2147483655" r:id="rId9"/>
    <p:sldLayoutId id="2147483658" r:id="rId10"/>
    <p:sldLayoutId id="2147483660" r:id="rId11"/>
    <p:sldLayoutId id="2147483656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C21740F-88F0-1B5B-7EE3-849B47F27B06}"/>
              </a:ext>
            </a:extLst>
          </p:cNvPr>
          <p:cNvSpPr/>
          <p:nvPr/>
        </p:nvSpPr>
        <p:spPr>
          <a:xfrm rot="5400000">
            <a:off x="790059" y="-2175537"/>
            <a:ext cx="360000" cy="19401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206B27-3EA4-9D76-5A59-B45B01C9324E}"/>
              </a:ext>
            </a:extLst>
          </p:cNvPr>
          <p:cNvSpPr/>
          <p:nvPr/>
        </p:nvSpPr>
        <p:spPr>
          <a:xfrm rot="5400000">
            <a:off x="516871" y="7349326"/>
            <a:ext cx="360000" cy="19401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28CDCC-87E7-7E38-E382-E520984D9CA7}"/>
              </a:ext>
            </a:extLst>
          </p:cNvPr>
          <p:cNvSpPr txBox="1"/>
          <p:nvPr/>
        </p:nvSpPr>
        <p:spPr>
          <a:xfrm>
            <a:off x="267194" y="3322174"/>
            <a:ext cx="279947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AE" sz="7200" b="1" dirty="0">
                <a:solidFill>
                  <a:srgbClr val="2029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A2671F-B84E-DA3E-5761-62652B320660}"/>
              </a:ext>
            </a:extLst>
          </p:cNvPr>
          <p:cNvSpPr txBox="1"/>
          <p:nvPr/>
        </p:nvSpPr>
        <p:spPr>
          <a:xfrm>
            <a:off x="261418" y="3883727"/>
            <a:ext cx="2416465" cy="99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8060"/>
              </a:lnSpc>
            </a:pPr>
            <a:r>
              <a:rPr lang="en-AE" sz="3600" dirty="0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64616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D4D10-FB58-1773-A300-09C9863FC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2103E-C437-768D-7B0A-734490A93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78DA1F-7C2F-C35E-8915-12E5177AEB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AE"/>
              <a:t>Slide Footnote</a:t>
            </a:r>
            <a:endParaRPr lang="en-A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4F3DE-989E-4721-D7BD-1960A9C78757}"/>
              </a:ext>
            </a:extLst>
          </p:cNvPr>
          <p:cNvSpPr txBox="1"/>
          <p:nvPr/>
        </p:nvSpPr>
        <p:spPr>
          <a:xfrm>
            <a:off x="298036" y="1251328"/>
            <a:ext cx="5704302" cy="40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1800" b="1" dirty="0">
                <a:solidFill>
                  <a:srgbClr val="ECE6E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Media (PR &amp; SM)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7541085-10FB-3090-F1FE-E568096C8AD1}"/>
              </a:ext>
            </a:extLst>
          </p:cNvPr>
          <p:cNvSpPr/>
          <p:nvPr/>
        </p:nvSpPr>
        <p:spPr>
          <a:xfrm>
            <a:off x="371475" y="1989859"/>
            <a:ext cx="3478266" cy="1585948"/>
          </a:xfrm>
          <a:prstGeom prst="rect">
            <a:avLst/>
          </a:prstGeom>
          <a:solidFill>
            <a:srgbClr val="D1CFD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144E6B-E31C-1CD0-0ABE-ABAA0D511788}"/>
              </a:ext>
            </a:extLst>
          </p:cNvPr>
          <p:cNvSpPr txBox="1"/>
          <p:nvPr/>
        </p:nvSpPr>
        <p:spPr>
          <a:xfrm>
            <a:off x="639084" y="2033169"/>
            <a:ext cx="2134660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7200" b="1" dirty="0">
                <a:solidFill>
                  <a:srgbClr val="ECE6E1"/>
                </a:solidFill>
                <a:effectLst/>
                <a:latin typeface="Arial" panose="020B0604020202020204" pitchFamily="34" charset="0"/>
              </a:rPr>
              <a:t>57</a:t>
            </a:r>
            <a:endParaRPr lang="en-US" sz="7200" dirty="0">
              <a:solidFill>
                <a:srgbClr val="ECE6E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Announcements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624EFA-FFED-A7D5-91CF-C626D3D4B82F}"/>
              </a:ext>
            </a:extLst>
          </p:cNvPr>
          <p:cNvSpPr txBox="1"/>
          <p:nvPr/>
        </p:nvSpPr>
        <p:spPr>
          <a:xfrm>
            <a:off x="2709506" y="2132419"/>
            <a:ext cx="1045645" cy="369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2400"/>
              </a:lnSpc>
            </a:pPr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32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  <a:endParaRPr lang="ru-RU" sz="1600" b="1" dirty="0">
              <a:solidFill>
                <a:srgbClr val="94B6B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63A9DB-B2C7-322C-99FD-88B8D9DCE78F}"/>
              </a:ext>
            </a:extLst>
          </p:cNvPr>
          <p:cNvSpPr/>
          <p:nvPr/>
        </p:nvSpPr>
        <p:spPr>
          <a:xfrm>
            <a:off x="4244460" y="1989859"/>
            <a:ext cx="3478266" cy="1585948"/>
          </a:xfrm>
          <a:prstGeom prst="rect">
            <a:avLst/>
          </a:prstGeom>
          <a:solidFill>
            <a:srgbClr val="D1CFD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BB82F9-CAA8-4EE2-89D3-E509A5CD3A82}"/>
              </a:ext>
            </a:extLst>
          </p:cNvPr>
          <p:cNvSpPr txBox="1"/>
          <p:nvPr/>
        </p:nvSpPr>
        <p:spPr>
          <a:xfrm>
            <a:off x="4512069" y="2033169"/>
            <a:ext cx="2134660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7200" b="1" dirty="0">
                <a:solidFill>
                  <a:srgbClr val="ECE6E1"/>
                </a:solidFill>
                <a:effectLst/>
                <a:latin typeface="Arial" panose="020B0604020202020204" pitchFamily="34" charset="0"/>
              </a:rPr>
              <a:t>38</a:t>
            </a:r>
            <a:endParaRPr lang="en-US" sz="7200" dirty="0">
              <a:solidFill>
                <a:srgbClr val="ECE6E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ADMO Features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141684-7221-B672-C07A-E6855194C542}"/>
              </a:ext>
            </a:extLst>
          </p:cNvPr>
          <p:cNvSpPr txBox="1"/>
          <p:nvPr/>
        </p:nvSpPr>
        <p:spPr>
          <a:xfrm>
            <a:off x="6518253" y="214806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47%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7060F2D-3F21-028B-C468-94C960A9C882}"/>
              </a:ext>
            </a:extLst>
          </p:cNvPr>
          <p:cNvSpPr/>
          <p:nvPr/>
        </p:nvSpPr>
        <p:spPr>
          <a:xfrm>
            <a:off x="8074650" y="1989859"/>
            <a:ext cx="3478266" cy="1585948"/>
          </a:xfrm>
          <a:prstGeom prst="rect">
            <a:avLst/>
          </a:prstGeom>
          <a:solidFill>
            <a:srgbClr val="D1CFD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0592AE-916C-DBD6-8C61-9BECBA66B2F6}"/>
              </a:ext>
            </a:extLst>
          </p:cNvPr>
          <p:cNvSpPr txBox="1"/>
          <p:nvPr/>
        </p:nvSpPr>
        <p:spPr>
          <a:xfrm>
            <a:off x="8342259" y="2033169"/>
            <a:ext cx="2134660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7200" b="1" dirty="0">
                <a:solidFill>
                  <a:srgbClr val="ECE6E1"/>
                </a:solidFill>
                <a:effectLst/>
                <a:latin typeface="Arial" panose="020B0604020202020204" pitchFamily="34" charset="0"/>
              </a:rPr>
              <a:t>6</a:t>
            </a:r>
            <a:endParaRPr lang="en-US" sz="7200" dirty="0">
              <a:solidFill>
                <a:srgbClr val="ECE6E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Interviews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976911-596A-7D66-0B22-D3C1415FAAD2}"/>
              </a:ext>
            </a:extLst>
          </p:cNvPr>
          <p:cNvSpPr txBox="1"/>
          <p:nvPr/>
        </p:nvSpPr>
        <p:spPr>
          <a:xfrm>
            <a:off x="10348443" y="214806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68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281560-531C-9F69-F6A3-F97BCBCDCE58}"/>
              </a:ext>
            </a:extLst>
          </p:cNvPr>
          <p:cNvSpPr/>
          <p:nvPr/>
        </p:nvSpPr>
        <p:spPr>
          <a:xfrm>
            <a:off x="371475" y="3912479"/>
            <a:ext cx="3478266" cy="1585948"/>
          </a:xfrm>
          <a:prstGeom prst="rect">
            <a:avLst/>
          </a:prstGeom>
          <a:solidFill>
            <a:srgbClr val="D1CFD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2C35DE2-F098-C4DB-9E33-15E20C0CCA42}"/>
              </a:ext>
            </a:extLst>
          </p:cNvPr>
          <p:cNvSpPr txBox="1"/>
          <p:nvPr/>
        </p:nvSpPr>
        <p:spPr>
          <a:xfrm>
            <a:off x="639084" y="3955789"/>
            <a:ext cx="2134660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7200" b="1" dirty="0">
                <a:solidFill>
                  <a:srgbClr val="ECE6E1"/>
                </a:solidFill>
                <a:effectLst/>
                <a:latin typeface="Arial" panose="020B0604020202020204" pitchFamily="34" charset="0"/>
              </a:rPr>
              <a:t>342</a:t>
            </a:r>
            <a:endParaRPr lang="en-US" sz="7200" dirty="0">
              <a:solidFill>
                <a:srgbClr val="ECE6E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ECE6E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Social Media Posts*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CDCAFF-E4C1-2D77-2944-9052C8017078}"/>
              </a:ext>
            </a:extLst>
          </p:cNvPr>
          <p:cNvSpPr txBox="1"/>
          <p:nvPr/>
        </p:nvSpPr>
        <p:spPr>
          <a:xfrm>
            <a:off x="2645268" y="410274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42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3CF7B1E-F0F2-C02A-D09F-1C6F5F9FE29E}"/>
              </a:ext>
            </a:extLst>
          </p:cNvPr>
          <p:cNvSpPr/>
          <p:nvPr/>
        </p:nvSpPr>
        <p:spPr>
          <a:xfrm>
            <a:off x="4244460" y="3912479"/>
            <a:ext cx="3478266" cy="1585948"/>
          </a:xfrm>
          <a:prstGeom prst="rect">
            <a:avLst/>
          </a:prstGeom>
          <a:solidFill>
            <a:srgbClr val="D1CFD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B75F64E-8392-66C9-E42D-DAD5ED184C3E}"/>
              </a:ext>
            </a:extLst>
          </p:cNvPr>
          <p:cNvSpPr txBox="1"/>
          <p:nvPr/>
        </p:nvSpPr>
        <p:spPr>
          <a:xfrm>
            <a:off x="4512069" y="3955789"/>
            <a:ext cx="2969982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200" b="1" dirty="0">
                <a:solidFill>
                  <a:srgbClr val="ECE6E1"/>
                </a:solidFill>
                <a:effectLst/>
                <a:latin typeface="Arial" panose="020B0604020202020204" pitchFamily="34" charset="0"/>
              </a:rPr>
              <a:t>27</a:t>
            </a:r>
            <a:endParaRPr lang="en-US" sz="7200" dirty="0">
              <a:solidFill>
                <a:srgbClr val="ECE6E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Social Media Collaborations**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7583452-B01A-63BB-09AF-06FCC6D21B97}"/>
              </a:ext>
            </a:extLst>
          </p:cNvPr>
          <p:cNvSpPr txBox="1"/>
          <p:nvPr/>
        </p:nvSpPr>
        <p:spPr>
          <a:xfrm>
            <a:off x="6518253" y="410274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66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F4C77E-0756-C00C-73D2-42AA316EF6A3}"/>
              </a:ext>
            </a:extLst>
          </p:cNvPr>
          <p:cNvSpPr/>
          <p:nvPr/>
        </p:nvSpPr>
        <p:spPr>
          <a:xfrm>
            <a:off x="8074650" y="3912479"/>
            <a:ext cx="3478266" cy="1585948"/>
          </a:xfrm>
          <a:prstGeom prst="rect">
            <a:avLst/>
          </a:prstGeom>
          <a:solidFill>
            <a:srgbClr val="D1CFD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235EED-79B4-B707-36A3-90B8A7F4A140}"/>
              </a:ext>
            </a:extLst>
          </p:cNvPr>
          <p:cNvSpPr txBox="1"/>
          <p:nvPr/>
        </p:nvSpPr>
        <p:spPr>
          <a:xfrm>
            <a:off x="8342259" y="3955789"/>
            <a:ext cx="2969982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200" b="1" dirty="0">
                <a:solidFill>
                  <a:srgbClr val="ECE6E1"/>
                </a:solidFill>
                <a:effectLst/>
                <a:latin typeface="Arial" panose="020B0604020202020204" pitchFamily="34" charset="0"/>
              </a:rPr>
              <a:t>9</a:t>
            </a:r>
            <a:endParaRPr lang="en-US" sz="7200" dirty="0">
              <a:solidFill>
                <a:srgbClr val="ECE6E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 Developed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D196E98-79DD-6E11-3E52-E7BDE1C2D697}"/>
              </a:ext>
            </a:extLst>
          </p:cNvPr>
          <p:cNvSpPr txBox="1"/>
          <p:nvPr/>
        </p:nvSpPr>
        <p:spPr>
          <a:xfrm>
            <a:off x="10348443" y="410274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12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5E69A11-48DF-37BB-9379-5FCF573D511A}"/>
              </a:ext>
            </a:extLst>
          </p:cNvPr>
          <p:cNvSpPr txBox="1"/>
          <p:nvPr/>
        </p:nvSpPr>
        <p:spPr>
          <a:xfrm>
            <a:off x="280452" y="5867886"/>
            <a:ext cx="3166133" cy="278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rgbClr val="747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Social media posts 2023: H1 84 posts, H2 197 posts</a:t>
            </a:r>
            <a:endParaRPr lang="en-AE" sz="900" dirty="0">
              <a:solidFill>
                <a:srgbClr val="74778A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A243AAE-53DC-E15B-0AD8-1771D418FF71}"/>
              </a:ext>
            </a:extLst>
          </p:cNvPr>
          <p:cNvSpPr txBox="1"/>
          <p:nvPr/>
        </p:nvSpPr>
        <p:spPr>
          <a:xfrm>
            <a:off x="4044064" y="5867886"/>
            <a:ext cx="4652033" cy="278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rgbClr val="747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 Social media collaborations 2023: all 8 collaborations in H2</a:t>
            </a:r>
            <a:endParaRPr lang="en-AE" sz="900" dirty="0">
              <a:solidFill>
                <a:srgbClr val="7477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031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7EC090-13EC-A241-DAAA-08A791E29BE2}"/>
              </a:ext>
            </a:extLst>
          </p:cNvPr>
          <p:cNvSpPr txBox="1"/>
          <p:nvPr/>
        </p:nvSpPr>
        <p:spPr>
          <a:xfrm>
            <a:off x="637723" y="3501531"/>
            <a:ext cx="3050193" cy="774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020"/>
              </a:lnSpc>
            </a:pPr>
            <a:endParaRPr lang="en-US" dirty="0">
              <a:effectLst/>
              <a:latin typeface="Helvetica Neue" panose="02000503000000020004" pitchFamily="2" charset="0"/>
            </a:endParaRPr>
          </a:p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incididunt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labore et dolore magna.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D6A34C-C5E7-E1BE-B516-4DD51D917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571" y="2717843"/>
            <a:ext cx="788499" cy="5745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7558A2-1603-39F7-D879-D3E706851A34}"/>
              </a:ext>
            </a:extLst>
          </p:cNvPr>
          <p:cNvSpPr txBox="1"/>
          <p:nvPr/>
        </p:nvSpPr>
        <p:spPr>
          <a:xfrm>
            <a:off x="4684778" y="3555776"/>
            <a:ext cx="2956132" cy="774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020"/>
              </a:lnSpc>
            </a:pPr>
            <a:endParaRPr lang="en-US" dirty="0">
              <a:effectLst/>
              <a:latin typeface="Helvetica Neue" panose="02000503000000020004" pitchFamily="2" charset="0"/>
            </a:endParaRPr>
          </a:p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incididunt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labore et dolore magna.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EAEA9A-3151-429E-45B5-D5A5B3E45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558" y="2723046"/>
            <a:ext cx="645127" cy="6122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82040D-17D3-300C-50B0-CFC15F811F06}"/>
              </a:ext>
            </a:extLst>
          </p:cNvPr>
          <p:cNvSpPr txBox="1"/>
          <p:nvPr/>
        </p:nvSpPr>
        <p:spPr>
          <a:xfrm>
            <a:off x="8517541" y="3539871"/>
            <a:ext cx="3033103" cy="774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020"/>
              </a:lnSpc>
            </a:pPr>
            <a:endParaRPr lang="en-US" dirty="0">
              <a:effectLst/>
              <a:latin typeface="Helvetica Neue" panose="02000503000000020004" pitchFamily="2" charset="0"/>
            </a:endParaRPr>
          </a:p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incididunt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Neue" panose="02000503000000020004" pitchFamily="2" charset="0"/>
              </a:rPr>
              <a:t> labore et dolore magna.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A81E39-16F3-B28B-91B5-A1A17B8ED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3485" y="2723047"/>
            <a:ext cx="581216" cy="64500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EF16E27-2CB2-C3CA-D835-E6482C2B2CBB}"/>
              </a:ext>
            </a:extLst>
          </p:cNvPr>
          <p:cNvSpPr txBox="1"/>
          <p:nvPr/>
        </p:nvSpPr>
        <p:spPr>
          <a:xfrm>
            <a:off x="264212" y="-124207"/>
            <a:ext cx="2975452" cy="976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AE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1B316647-A474-85B5-6E5D-8D3BD9EAF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2790" y="6308725"/>
            <a:ext cx="5444709" cy="246221"/>
          </a:xfrm>
        </p:spPr>
        <p:txBody>
          <a:bodyPr/>
          <a:lstStyle/>
          <a:p>
            <a:r>
              <a:rPr lang="en-AE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567378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CE4F-0E65-0885-A091-B3BE69C3660D}"/>
              </a:ext>
            </a:extLst>
          </p:cNvPr>
          <p:cNvSpPr txBox="1"/>
          <p:nvPr/>
        </p:nvSpPr>
        <p:spPr>
          <a:xfrm>
            <a:off x="269689" y="146753"/>
            <a:ext cx="2975452" cy="1011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AE" sz="4800" b="1">
                <a:solidFill>
                  <a:srgbClr val="DEDF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</a:t>
            </a:r>
            <a:r>
              <a:rPr lang="en-US" sz="4800" b="1" dirty="0">
                <a:solidFill>
                  <a:srgbClr val="DEDF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AE" sz="4800" b="1" dirty="0">
              <a:solidFill>
                <a:srgbClr val="DEDF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CEEEFC-40C9-0883-7F83-91FA12B085E7}"/>
              </a:ext>
            </a:extLst>
          </p:cNvPr>
          <p:cNvSpPr txBox="1"/>
          <p:nvPr/>
        </p:nvSpPr>
        <p:spPr>
          <a:xfrm>
            <a:off x="330833" y="1272392"/>
            <a:ext cx="5410210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  <a:r>
              <a:rPr lang="en-US" sz="1200" b="1" dirty="0">
                <a:solidFill>
                  <a:srgbClr val="4149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endParaRPr lang="en-US" sz="12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sed do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tempor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incididunt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labore et dolore magna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aliqua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Sed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perspiciatis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unde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omnis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iste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natus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error sit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voluptatem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accusantium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doloremque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laudantium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totam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rem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aperiam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eaque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ipsa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quae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ab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illo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inventore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veritatis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et vitae dicta sunt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explicabo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US" sz="12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eos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accusamus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iusto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dignissimos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ducimus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qui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blanditiis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praesentium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voluptatum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deleniti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atque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corrupti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quos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dolores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quas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molestias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excepturi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sint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occaecati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cupiditate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non provident,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similique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sunt in culpa qui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officia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deserunt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mollitia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animi, id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laborum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dolorum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Sed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perspiciatis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unde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omnis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iste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natus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error sit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voluptatem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accusantium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doloremque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laudantium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totam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rem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aperiam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eaque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ipsa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quae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ab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illo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inventore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veritatis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et vitae dicta sunt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explicabo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Lorem ipsum dolor sit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sed do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tempor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incididunt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labore et dolore magna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aliqua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US" sz="12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sed do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tempor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incididunt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labore et dolore magna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aliqua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Sed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perspiciatis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unde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omnis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iste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natus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error sit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voluptatem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accusantium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doloremque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laudantium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totam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rem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aperiam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eaque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ipsa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quae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ab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illo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inventore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veritatis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et vitae dicta sunt </a:t>
            </a:r>
            <a:r>
              <a:rPr lang="en-US" sz="12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explicabo</a:t>
            </a: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1" name="Footer Placeholder 6">
            <a:extLst>
              <a:ext uri="{FF2B5EF4-FFF2-40B4-BE49-F238E27FC236}">
                <a16:creationId xmlns:a16="http://schemas.microsoft.com/office/drawing/2014/main" id="{31C90E7B-4642-61C9-5F13-7D48E9C69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2790" y="6308725"/>
            <a:ext cx="5444709" cy="246221"/>
          </a:xfrm>
        </p:spPr>
        <p:txBody>
          <a:bodyPr/>
          <a:lstStyle/>
          <a:p>
            <a:r>
              <a:rPr lang="en-AE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2887009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9279E4-4A4A-DAAA-4DBC-C384FDDF1C73}"/>
              </a:ext>
            </a:extLst>
          </p:cNvPr>
          <p:cNvSpPr txBox="1"/>
          <p:nvPr/>
        </p:nvSpPr>
        <p:spPr>
          <a:xfrm>
            <a:off x="264212" y="-124207"/>
            <a:ext cx="2975452" cy="976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AE" sz="3600" b="1" dirty="0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48202E-C77F-CF2E-FC3A-6F54C35DA8CF}"/>
              </a:ext>
            </a:extLst>
          </p:cNvPr>
          <p:cNvSpPr txBox="1"/>
          <p:nvPr/>
        </p:nvSpPr>
        <p:spPr>
          <a:xfrm>
            <a:off x="4222960" y="1272392"/>
            <a:ext cx="3663992" cy="423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solidFill>
                  <a:srgbClr val="4149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  <a:p>
            <a:pPr>
              <a:lnSpc>
                <a:spcPts val="2600"/>
              </a:lnSpc>
            </a:pPr>
            <a:r>
              <a:rPr lang="en-US" sz="2400" b="1" dirty="0">
                <a:solidFill>
                  <a:srgbClr val="414960"/>
                </a:solidFill>
                <a:effectLst/>
                <a:latin typeface="Arial" panose="020B0604020202020204" pitchFamily="34" charset="0"/>
              </a:rPr>
              <a:t>dolor sit </a:t>
            </a:r>
            <a:r>
              <a:rPr lang="en-US" sz="2400" b="1" dirty="0" err="1">
                <a:solidFill>
                  <a:srgbClr val="414960"/>
                </a:solidFill>
                <a:effectLst/>
                <a:latin typeface="Arial" panose="020B0604020202020204" pitchFamily="34" charset="0"/>
              </a:rPr>
              <a:t>amet</a:t>
            </a:r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Lorem ipsum dolor sit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amet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consectetur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adipiscing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elit</a:t>
            </a:r>
            <a:r>
              <a:rPr lang="en-US" sz="1200" dirty="0">
                <a:effectLst/>
                <a:latin typeface="Arial" panose="020B0604020202020204" pitchFamily="34" charset="0"/>
              </a:rPr>
              <a:t>, sed do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eiusmod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tempor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incididunt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effectLst/>
                <a:latin typeface="Arial" panose="020B0604020202020204" pitchFamily="34" charset="0"/>
              </a:rPr>
              <a:t> labore et dolore magna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aliqua</a:t>
            </a:r>
            <a:r>
              <a:rPr lang="en-US" sz="1200" dirty="0">
                <a:effectLst/>
                <a:latin typeface="Arial" panose="020B0604020202020204" pitchFamily="34" charset="0"/>
              </a:rPr>
              <a:t>.</a:t>
            </a:r>
          </a:p>
          <a:p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Sed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perspiciatis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unde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omnis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iste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natus</a:t>
            </a:r>
            <a:r>
              <a:rPr lang="en-US" sz="1200" dirty="0">
                <a:effectLst/>
                <a:latin typeface="Arial" panose="020B0604020202020204" pitchFamily="34" charset="0"/>
              </a:rPr>
              <a:t> error sit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voluptatem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accusantium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doloremque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laudantium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totam</a:t>
            </a:r>
            <a:r>
              <a:rPr lang="en-US" sz="1200" dirty="0">
                <a:effectLst/>
                <a:latin typeface="Arial" panose="020B0604020202020204" pitchFamily="34" charset="0"/>
              </a:rPr>
              <a:t> rem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aperiam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eaque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ipsa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quae</a:t>
            </a:r>
            <a:r>
              <a:rPr lang="en-US" sz="1200" dirty="0">
                <a:effectLst/>
                <a:latin typeface="Arial" panose="020B0604020202020204" pitchFamily="34" charset="0"/>
              </a:rPr>
              <a:t> ab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illo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inventore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veritatis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vitae dicta sunt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explicabo</a:t>
            </a:r>
            <a:r>
              <a:rPr lang="en-US" sz="1200" dirty="0">
                <a:effectLst/>
                <a:latin typeface="Arial" panose="020B0604020202020204" pitchFamily="34" charset="0"/>
              </a:rPr>
              <a:t>.</a:t>
            </a:r>
          </a:p>
          <a:p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At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vero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eos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accusamus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iusto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odio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dignissimos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ducimus</a:t>
            </a:r>
            <a:r>
              <a:rPr lang="en-US" sz="1200" dirty="0">
                <a:effectLst/>
                <a:latin typeface="Arial" panose="020B0604020202020204" pitchFamily="34" charset="0"/>
              </a:rPr>
              <a:t> qui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blanditiis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praesentium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voluptatum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deleniti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atque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corrupti</a:t>
            </a:r>
            <a:r>
              <a:rPr lang="en-US" sz="1200" dirty="0">
                <a:effectLst/>
                <a:latin typeface="Arial" panose="020B0604020202020204" pitchFamily="34" charset="0"/>
              </a:rPr>
              <a:t> quos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dolores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quas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molestias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excepturi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sint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occaecati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cupiditate</a:t>
            </a:r>
            <a:r>
              <a:rPr lang="en-US" sz="1200" dirty="0">
                <a:effectLst/>
                <a:latin typeface="Arial" panose="020B0604020202020204" pitchFamily="34" charset="0"/>
              </a:rPr>
              <a:t> non provident,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similique</a:t>
            </a:r>
            <a:r>
              <a:rPr lang="en-US" sz="1200" dirty="0">
                <a:effectLst/>
                <a:latin typeface="Arial" panose="020B0604020202020204" pitchFamily="34" charset="0"/>
              </a:rPr>
              <a:t> sunt in culpa qui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officia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deserunt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mollitia</a:t>
            </a:r>
            <a:r>
              <a:rPr lang="en-US" sz="1200" dirty="0">
                <a:effectLst/>
                <a:latin typeface="Arial" panose="020B0604020202020204" pitchFamily="34" charset="0"/>
              </a:rPr>
              <a:t> animi, id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est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laborum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dolorum</a:t>
            </a:r>
            <a:r>
              <a:rPr lang="en-US" sz="1200" dirty="0">
                <a:effectLst/>
                <a:latin typeface="Arial" panose="020B0604020202020204" pitchFamily="34" charset="0"/>
              </a:rPr>
              <a:t>.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FEE6CC-7896-6F61-F01D-328C7C41FEB3}"/>
              </a:ext>
            </a:extLst>
          </p:cNvPr>
          <p:cNvSpPr txBox="1"/>
          <p:nvPr/>
        </p:nvSpPr>
        <p:spPr>
          <a:xfrm>
            <a:off x="264212" y="1272392"/>
            <a:ext cx="3663992" cy="423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solidFill>
                  <a:srgbClr val="4149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  <a:p>
            <a:pPr>
              <a:lnSpc>
                <a:spcPts val="2600"/>
              </a:lnSpc>
            </a:pPr>
            <a:r>
              <a:rPr lang="en-US" sz="2400" b="1" dirty="0">
                <a:solidFill>
                  <a:srgbClr val="414960"/>
                </a:solidFill>
                <a:effectLst/>
                <a:latin typeface="Arial" panose="020B0604020202020204" pitchFamily="34" charset="0"/>
              </a:rPr>
              <a:t>dolor sit </a:t>
            </a:r>
            <a:r>
              <a:rPr lang="en-US" sz="2400" b="1" dirty="0" err="1">
                <a:solidFill>
                  <a:srgbClr val="414960"/>
                </a:solidFill>
                <a:effectLst/>
                <a:latin typeface="Arial" panose="020B0604020202020204" pitchFamily="34" charset="0"/>
              </a:rPr>
              <a:t>amet</a:t>
            </a:r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Lorem ipsum dolor sit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amet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consectetur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adipiscing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elit</a:t>
            </a:r>
            <a:r>
              <a:rPr lang="en-US" sz="1200" dirty="0">
                <a:effectLst/>
                <a:latin typeface="Arial" panose="020B0604020202020204" pitchFamily="34" charset="0"/>
              </a:rPr>
              <a:t>, sed do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eiusmod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tempor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incididunt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effectLst/>
                <a:latin typeface="Arial" panose="020B0604020202020204" pitchFamily="34" charset="0"/>
              </a:rPr>
              <a:t> labore et dolore magna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aliqua</a:t>
            </a:r>
            <a:r>
              <a:rPr lang="en-US" sz="1200" dirty="0">
                <a:effectLst/>
                <a:latin typeface="Arial" panose="020B0604020202020204" pitchFamily="34" charset="0"/>
              </a:rPr>
              <a:t>.</a:t>
            </a:r>
          </a:p>
          <a:p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Sed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perspiciatis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unde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omnis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iste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natus</a:t>
            </a:r>
            <a:r>
              <a:rPr lang="en-US" sz="1200" dirty="0">
                <a:effectLst/>
                <a:latin typeface="Arial" panose="020B0604020202020204" pitchFamily="34" charset="0"/>
              </a:rPr>
              <a:t> error sit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voluptatem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accusantium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doloremque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laudantium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totam</a:t>
            </a:r>
            <a:r>
              <a:rPr lang="en-US" sz="1200" dirty="0">
                <a:effectLst/>
                <a:latin typeface="Arial" panose="020B0604020202020204" pitchFamily="34" charset="0"/>
              </a:rPr>
              <a:t> rem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aperiam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eaque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ipsa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quae</a:t>
            </a:r>
            <a:r>
              <a:rPr lang="en-US" sz="1200" dirty="0">
                <a:effectLst/>
                <a:latin typeface="Arial" panose="020B0604020202020204" pitchFamily="34" charset="0"/>
              </a:rPr>
              <a:t> ab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illo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inventore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veritatis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vitae dicta sunt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explicabo</a:t>
            </a:r>
            <a:r>
              <a:rPr lang="en-US" sz="1200" dirty="0">
                <a:effectLst/>
                <a:latin typeface="Arial" panose="020B0604020202020204" pitchFamily="34" charset="0"/>
              </a:rPr>
              <a:t>.</a:t>
            </a:r>
          </a:p>
          <a:p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At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vero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eos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accusamus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iusto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odio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dignissimos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ducimus</a:t>
            </a:r>
            <a:r>
              <a:rPr lang="en-US" sz="1200" dirty="0">
                <a:effectLst/>
                <a:latin typeface="Arial" panose="020B0604020202020204" pitchFamily="34" charset="0"/>
              </a:rPr>
              <a:t> qui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blanditiis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praesentium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voluptatum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deleniti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atque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corrupti</a:t>
            </a:r>
            <a:r>
              <a:rPr lang="en-US" sz="1200" dirty="0">
                <a:effectLst/>
                <a:latin typeface="Arial" panose="020B0604020202020204" pitchFamily="34" charset="0"/>
              </a:rPr>
              <a:t> quos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dolores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quas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molestias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excepturi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sint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occaecati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cupiditate</a:t>
            </a:r>
            <a:r>
              <a:rPr lang="en-US" sz="1200" dirty="0">
                <a:effectLst/>
                <a:latin typeface="Arial" panose="020B0604020202020204" pitchFamily="34" charset="0"/>
              </a:rPr>
              <a:t> non provident,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similique</a:t>
            </a:r>
            <a:r>
              <a:rPr lang="en-US" sz="1200" dirty="0">
                <a:effectLst/>
                <a:latin typeface="Arial" panose="020B0604020202020204" pitchFamily="34" charset="0"/>
              </a:rPr>
              <a:t> sunt in culpa qui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officia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deserunt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mollitia</a:t>
            </a:r>
            <a:r>
              <a:rPr lang="en-US" sz="1200" dirty="0">
                <a:effectLst/>
                <a:latin typeface="Arial" panose="020B0604020202020204" pitchFamily="34" charset="0"/>
              </a:rPr>
              <a:t> animi, id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est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laborum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dolorum</a:t>
            </a:r>
            <a:r>
              <a:rPr lang="en-US" sz="1200" dirty="0">
                <a:effectLst/>
                <a:latin typeface="Arial" panose="020B0604020202020204" pitchFamily="34" charset="0"/>
              </a:rPr>
              <a:t>. 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2551C58-3F10-CA73-E74C-ADBCE9B1D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2790" y="6308725"/>
            <a:ext cx="5444709" cy="246221"/>
          </a:xfrm>
        </p:spPr>
        <p:txBody>
          <a:bodyPr/>
          <a:lstStyle/>
          <a:p>
            <a:r>
              <a:rPr lang="en-AE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994898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26915-1347-185F-DD14-0B299CA19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24218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929876-57E7-ED07-3A27-5D711F475F99}"/>
              </a:ext>
            </a:extLst>
          </p:cNvPr>
          <p:cNvSpPr txBox="1"/>
          <p:nvPr/>
        </p:nvSpPr>
        <p:spPr>
          <a:xfrm>
            <a:off x="264212" y="1705415"/>
            <a:ext cx="3372123" cy="14931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-180975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font: Arial</a:t>
            </a:r>
          </a:p>
          <a:p>
            <a:pPr indent="-180975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title font size: 48-pt</a:t>
            </a:r>
          </a:p>
          <a:p>
            <a:pPr indent="-180975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Separator slide font size: 72-pt</a:t>
            </a:r>
          </a:p>
          <a:p>
            <a:pPr indent="-180975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subtitle font size: 36-pt or 24-pt</a:t>
            </a:r>
          </a:p>
          <a:p>
            <a:pPr indent="-180975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font size: 12-pt</a:t>
            </a:r>
          </a:p>
          <a:p>
            <a:pPr indent="-180975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Footnotes font size: 10-pt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B91BC8-A7C7-B244-D6DF-796D0365D810}"/>
              </a:ext>
            </a:extLst>
          </p:cNvPr>
          <p:cNvSpPr txBox="1"/>
          <p:nvPr/>
        </p:nvSpPr>
        <p:spPr>
          <a:xfrm>
            <a:off x="264211" y="-124207"/>
            <a:ext cx="5700653" cy="976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GB" sz="36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Guidelines</a:t>
            </a:r>
            <a:endParaRPr lang="en-AE" sz="36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59F739-8561-576F-B5E3-F5E48885146D}"/>
              </a:ext>
            </a:extLst>
          </p:cNvPr>
          <p:cNvSpPr txBox="1"/>
          <p:nvPr/>
        </p:nvSpPr>
        <p:spPr>
          <a:xfrm>
            <a:off x="4059866" y="1705415"/>
            <a:ext cx="3680466" cy="14931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 text, more visuals / icons </a:t>
            </a:r>
          </a:p>
          <a:p>
            <a:pPr marL="180000" indent="-180000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strategic bolding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wherever possible to</a:t>
            </a:r>
            <a:b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grab attention</a:t>
            </a:r>
          </a:p>
          <a:p>
            <a:pPr marL="180000" indent="-180000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Straplines (slide titles): progress the narrative in the deck; try to use sentence casing (as opposed to Upper Casing Words)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65994B-4FA9-39FE-7379-6C301EA420EE}"/>
              </a:ext>
            </a:extLst>
          </p:cNvPr>
          <p:cNvSpPr txBox="1"/>
          <p:nvPr/>
        </p:nvSpPr>
        <p:spPr>
          <a:xfrm>
            <a:off x="264211" y="3507490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Palette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D22648-80FF-AA80-8509-22286D23548B}"/>
              </a:ext>
            </a:extLst>
          </p:cNvPr>
          <p:cNvSpPr txBox="1"/>
          <p:nvPr/>
        </p:nvSpPr>
        <p:spPr>
          <a:xfrm>
            <a:off x="264211" y="1191656"/>
            <a:ext cx="2091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Instructions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332AAE-0D45-4FEE-AF9C-D652998DFE6E}"/>
              </a:ext>
            </a:extLst>
          </p:cNvPr>
          <p:cNvSpPr txBox="1"/>
          <p:nvPr/>
        </p:nvSpPr>
        <p:spPr>
          <a:xfrm>
            <a:off x="8163863" y="1705415"/>
            <a:ext cx="3763925" cy="14931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975" indent="-180000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note bullet spacing and style illustrated: Main bullet (•), sub-bullet (–), space between bullet and text 0.5cm </a:t>
            </a:r>
          </a:p>
          <a:p>
            <a:pPr marL="447675" lvl="1" indent="-180000">
              <a:lnSpc>
                <a:spcPts val="1600"/>
              </a:lnSpc>
              <a:buClr>
                <a:schemeClr val="accent4"/>
              </a:buClr>
              <a:buFont typeface="Arial" panose="020B0604020202020204" pitchFamily="34" charset="0"/>
              <a:buChar char="−"/>
              <a:tabLst>
                <a:tab pos="85725" algn="l"/>
              </a:tabLs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E8B20C-4259-0723-56FB-3FDBDFABE188}"/>
              </a:ext>
            </a:extLst>
          </p:cNvPr>
          <p:cNvSpPr txBox="1"/>
          <p:nvPr/>
        </p:nvSpPr>
        <p:spPr>
          <a:xfrm>
            <a:off x="8243453" y="4008474"/>
            <a:ext cx="3684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Slides to be categorized and tagged with the following, as required, in top right-hand corner as illustrated: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AC8DA2-A799-D57E-3977-FA0E5F61CC8D}"/>
              </a:ext>
            </a:extLst>
          </p:cNvPr>
          <p:cNvSpPr txBox="1"/>
          <p:nvPr/>
        </p:nvSpPr>
        <p:spPr>
          <a:xfrm>
            <a:off x="8328694" y="4812425"/>
            <a:ext cx="1993178" cy="208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tIns="0" bIns="0" rtlCol="0" anchor="ctr" anchorCtr="1">
            <a:noAutofit/>
          </a:bodyPr>
          <a:lstStyle/>
          <a:p>
            <a:pPr algn="ctr">
              <a:spcAft>
                <a:spcPts val="100"/>
              </a:spcAft>
            </a:pPr>
            <a:r>
              <a:rPr lang="en-GB" sz="1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PRELIMINARY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2B0989-5591-FE91-01B9-F6F84980E13A}"/>
              </a:ext>
            </a:extLst>
          </p:cNvPr>
          <p:cNvSpPr txBox="1"/>
          <p:nvPr/>
        </p:nvSpPr>
        <p:spPr>
          <a:xfrm>
            <a:off x="8328694" y="5062609"/>
            <a:ext cx="1993178" cy="208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tIns="0" bIns="0" rtlCol="0" anchor="ctr" anchorCtr="1">
            <a:noAutofit/>
          </a:bodyPr>
          <a:lstStyle/>
          <a:p>
            <a:pPr algn="ctr">
              <a:spcAft>
                <a:spcPts val="100"/>
              </a:spcAft>
            </a:pPr>
            <a:r>
              <a:rPr lang="en-GB" sz="1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GB" sz="1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NON-EXHAUSTIVE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D43539-4284-1A44-CD40-192961848C61}"/>
              </a:ext>
            </a:extLst>
          </p:cNvPr>
          <p:cNvSpPr txBox="1"/>
          <p:nvPr/>
        </p:nvSpPr>
        <p:spPr>
          <a:xfrm>
            <a:off x="8328694" y="5312793"/>
            <a:ext cx="1993178" cy="208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tIns="0" bIns="0" rtlCol="0" anchor="ctr" anchorCtr="1">
            <a:noAutofit/>
          </a:bodyPr>
          <a:lstStyle/>
          <a:p>
            <a:pPr algn="ctr">
              <a:spcAft>
                <a:spcPts val="100"/>
              </a:spcAft>
            </a:pPr>
            <a:r>
              <a:rPr lang="en-GB" sz="1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ILLUSTRATIVE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D6DF36-F297-39DA-24B0-E7B9CE8B7373}"/>
              </a:ext>
            </a:extLst>
          </p:cNvPr>
          <p:cNvSpPr txBox="1"/>
          <p:nvPr/>
        </p:nvSpPr>
        <p:spPr>
          <a:xfrm>
            <a:off x="8328694" y="5562976"/>
            <a:ext cx="1993178" cy="208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lIns="0" tIns="0" rIns="0" bIns="0" rtlCol="0" anchor="ctr" anchorCtr="1">
            <a:noAutofit/>
          </a:bodyPr>
          <a:lstStyle/>
          <a:p>
            <a:pPr algn="ctr">
              <a:spcAft>
                <a:spcPts val="100"/>
              </a:spcAft>
            </a:pPr>
            <a:r>
              <a:rPr lang="en-GB" sz="1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 FOR DISCUSSION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0B3D9C9-5645-1E7F-C4E1-C64A7080D234}"/>
              </a:ext>
            </a:extLst>
          </p:cNvPr>
          <p:cNvSpPr txBox="1"/>
          <p:nvPr/>
        </p:nvSpPr>
        <p:spPr>
          <a:xfrm>
            <a:off x="8243453" y="3507490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</a:t>
            </a:r>
            <a:r>
              <a:rPr lang="en-GB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Categories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1DFF26-2ECD-DCD3-4042-DB5893B24FAA}"/>
              </a:ext>
            </a:extLst>
          </p:cNvPr>
          <p:cNvSpPr txBox="1"/>
          <p:nvPr/>
        </p:nvSpPr>
        <p:spPr>
          <a:xfrm>
            <a:off x="1950273" y="3573317"/>
            <a:ext cx="51026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colours added in the slide colour palette and on the right side to use with eyedropper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DD6B03-DA08-7A8F-F053-FB73C7ED4A73}"/>
              </a:ext>
            </a:extLst>
          </p:cNvPr>
          <p:cNvSpPr txBox="1"/>
          <p:nvPr/>
        </p:nvSpPr>
        <p:spPr>
          <a:xfrm>
            <a:off x="8730931" y="6307639"/>
            <a:ext cx="30107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solidFill>
                  <a:schemeClr val="accent1"/>
                </a:solidFill>
              </a:rPr>
              <a:t>DMT footer and page number placement lowered</a:t>
            </a:r>
          </a:p>
        </p:txBody>
      </p:sp>
      <p:sp>
        <p:nvSpPr>
          <p:cNvPr id="31" name="Footer Placeholder 6">
            <a:extLst>
              <a:ext uri="{FF2B5EF4-FFF2-40B4-BE49-F238E27FC236}">
                <a16:creationId xmlns:a16="http://schemas.microsoft.com/office/drawing/2014/main" id="{CA75D4A1-CC65-3CBB-03E6-8F6032A2A9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2790" y="6308725"/>
            <a:ext cx="5444709" cy="246221"/>
          </a:xfrm>
        </p:spPr>
        <p:txBody>
          <a:bodyPr/>
          <a:lstStyle/>
          <a:p>
            <a:r>
              <a:rPr lang="en-GB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Footnotes/ sources textbox placement lowered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9E1EBDF-DE37-7510-8595-6C0A6B829E77}"/>
              </a:ext>
            </a:extLst>
          </p:cNvPr>
          <p:cNvGrpSpPr/>
          <p:nvPr/>
        </p:nvGrpSpPr>
        <p:grpSpPr>
          <a:xfrm>
            <a:off x="371475" y="4013943"/>
            <a:ext cx="2327966" cy="1089082"/>
            <a:chOff x="888869" y="3081513"/>
            <a:chExt cx="2327966" cy="108908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BC97F4C-E5C8-36C8-5632-08168C7E0F7E}"/>
                </a:ext>
              </a:extLst>
            </p:cNvPr>
            <p:cNvSpPr/>
            <p:nvPr/>
          </p:nvSpPr>
          <p:spPr>
            <a:xfrm>
              <a:off x="888869" y="3081513"/>
              <a:ext cx="2327966" cy="369331"/>
            </a:xfrm>
            <a:prstGeom prst="rect">
              <a:avLst/>
            </a:prstGeom>
            <a:solidFill>
              <a:srgbClr val="BB713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8F141F3-66DE-F392-4D2E-4E0539886480}"/>
                </a:ext>
              </a:extLst>
            </p:cNvPr>
            <p:cNvSpPr/>
            <p:nvPr/>
          </p:nvSpPr>
          <p:spPr>
            <a:xfrm>
              <a:off x="888869" y="3433207"/>
              <a:ext cx="2327966" cy="184729"/>
            </a:xfrm>
            <a:prstGeom prst="rect">
              <a:avLst/>
            </a:prstGeom>
            <a:solidFill>
              <a:srgbClr val="CC8D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9B8806F-C0CD-DB94-6134-6FF12B93345B}"/>
                </a:ext>
              </a:extLst>
            </p:cNvPr>
            <p:cNvSpPr/>
            <p:nvPr/>
          </p:nvSpPr>
          <p:spPr>
            <a:xfrm>
              <a:off x="888869" y="3619102"/>
              <a:ext cx="2327966" cy="184729"/>
            </a:xfrm>
            <a:prstGeom prst="rect">
              <a:avLst/>
            </a:prstGeom>
            <a:solidFill>
              <a:srgbClr val="D39A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05C1CCC-246E-7616-293F-3D36DE84FF8C}"/>
                </a:ext>
              </a:extLst>
            </p:cNvPr>
            <p:cNvSpPr/>
            <p:nvPr/>
          </p:nvSpPr>
          <p:spPr>
            <a:xfrm>
              <a:off x="888869" y="3799972"/>
              <a:ext cx="2327966" cy="184729"/>
            </a:xfrm>
            <a:prstGeom prst="rect">
              <a:avLst/>
            </a:prstGeom>
            <a:solidFill>
              <a:srgbClr val="DCA88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78481F6-EFB6-5A48-37FE-CD9F43695E34}"/>
                </a:ext>
              </a:extLst>
            </p:cNvPr>
            <p:cNvSpPr/>
            <p:nvPr/>
          </p:nvSpPr>
          <p:spPr>
            <a:xfrm>
              <a:off x="888869" y="3985866"/>
              <a:ext cx="2327966" cy="184729"/>
            </a:xfrm>
            <a:prstGeom prst="rect">
              <a:avLst/>
            </a:prstGeom>
            <a:solidFill>
              <a:srgbClr val="E3B69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7A986DC-4E8C-DF7D-83D0-3F8F17FECA50}"/>
              </a:ext>
            </a:extLst>
          </p:cNvPr>
          <p:cNvGrpSpPr/>
          <p:nvPr/>
        </p:nvGrpSpPr>
        <p:grpSpPr>
          <a:xfrm>
            <a:off x="2982851" y="4013944"/>
            <a:ext cx="2327966" cy="1089081"/>
            <a:chOff x="3304267" y="3081514"/>
            <a:chExt cx="2327966" cy="1089081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3539E6C-1318-0246-75A5-02BB04091252}"/>
                </a:ext>
              </a:extLst>
            </p:cNvPr>
            <p:cNvSpPr/>
            <p:nvPr/>
          </p:nvSpPr>
          <p:spPr>
            <a:xfrm>
              <a:off x="3304267" y="3081514"/>
              <a:ext cx="2327966" cy="369330"/>
            </a:xfrm>
            <a:prstGeom prst="rect">
              <a:avLst/>
            </a:prstGeom>
            <a:solidFill>
              <a:srgbClr val="455C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DD21EAC-9ACA-5F4C-D73F-05EA512C54BE}"/>
                </a:ext>
              </a:extLst>
            </p:cNvPr>
            <p:cNvSpPr/>
            <p:nvPr/>
          </p:nvSpPr>
          <p:spPr>
            <a:xfrm>
              <a:off x="3304267" y="3433207"/>
              <a:ext cx="2327966" cy="184729"/>
            </a:xfrm>
            <a:prstGeom prst="rect">
              <a:avLst/>
            </a:prstGeom>
            <a:solidFill>
              <a:srgbClr val="667E7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A06FBA0-7BDB-C09E-C85C-55D337CD0009}"/>
                </a:ext>
              </a:extLst>
            </p:cNvPr>
            <p:cNvSpPr/>
            <p:nvPr/>
          </p:nvSpPr>
          <p:spPr>
            <a:xfrm>
              <a:off x="3304267" y="3619102"/>
              <a:ext cx="2327966" cy="184729"/>
            </a:xfrm>
            <a:prstGeom prst="rect">
              <a:avLst/>
            </a:prstGeom>
            <a:solidFill>
              <a:srgbClr val="899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032D41D-A205-4BCF-F910-F7826931DAA8}"/>
                </a:ext>
              </a:extLst>
            </p:cNvPr>
            <p:cNvSpPr/>
            <p:nvPr/>
          </p:nvSpPr>
          <p:spPr>
            <a:xfrm>
              <a:off x="3304267" y="3799972"/>
              <a:ext cx="2327966" cy="184729"/>
            </a:xfrm>
            <a:prstGeom prst="rect">
              <a:avLst/>
            </a:prstGeom>
            <a:solidFill>
              <a:srgbClr val="AEBBB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861A966-9E2B-A056-B6C0-BFD28CDDE4DB}"/>
                </a:ext>
              </a:extLst>
            </p:cNvPr>
            <p:cNvSpPr/>
            <p:nvPr/>
          </p:nvSpPr>
          <p:spPr>
            <a:xfrm>
              <a:off x="3304267" y="3985866"/>
              <a:ext cx="2327966" cy="184729"/>
            </a:xfrm>
            <a:prstGeom prst="rect">
              <a:avLst/>
            </a:prstGeom>
            <a:solidFill>
              <a:srgbClr val="D5DED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5D9242D-0ACB-51EA-9E14-9C2722890AFA}"/>
              </a:ext>
            </a:extLst>
          </p:cNvPr>
          <p:cNvGrpSpPr/>
          <p:nvPr/>
        </p:nvGrpSpPr>
        <p:grpSpPr>
          <a:xfrm>
            <a:off x="5590924" y="4017012"/>
            <a:ext cx="2327966" cy="1089081"/>
            <a:chOff x="3304267" y="3081514"/>
            <a:chExt cx="2327966" cy="1089081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2C504633-712F-1D1B-4328-66DCC49B54A3}"/>
                </a:ext>
              </a:extLst>
            </p:cNvPr>
            <p:cNvSpPr/>
            <p:nvPr/>
          </p:nvSpPr>
          <p:spPr>
            <a:xfrm>
              <a:off x="3304267" y="3081514"/>
              <a:ext cx="2327966" cy="366262"/>
            </a:xfrm>
            <a:prstGeom prst="rect">
              <a:avLst/>
            </a:prstGeom>
            <a:solidFill>
              <a:srgbClr val="94B6B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058E5D9-C5B0-F86E-99B6-AC2AEC7134A3}"/>
                </a:ext>
              </a:extLst>
            </p:cNvPr>
            <p:cNvSpPr/>
            <p:nvPr/>
          </p:nvSpPr>
          <p:spPr>
            <a:xfrm>
              <a:off x="3304267" y="3433207"/>
              <a:ext cx="2327966" cy="184729"/>
            </a:xfrm>
            <a:prstGeom prst="rect">
              <a:avLst/>
            </a:prstGeom>
            <a:solidFill>
              <a:srgbClr val="A9C5C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6F0BFEC-4886-41F7-27DC-BE0BBFE4FA19}"/>
                </a:ext>
              </a:extLst>
            </p:cNvPr>
            <p:cNvSpPr/>
            <p:nvPr/>
          </p:nvSpPr>
          <p:spPr>
            <a:xfrm>
              <a:off x="3304267" y="3619102"/>
              <a:ext cx="2327966" cy="184729"/>
            </a:xfrm>
            <a:prstGeom prst="rect">
              <a:avLst/>
            </a:prstGeom>
            <a:solidFill>
              <a:srgbClr val="BFD4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4E09101-D70E-A964-A6AC-1877A18EEF9D}"/>
                </a:ext>
              </a:extLst>
            </p:cNvPr>
            <p:cNvSpPr/>
            <p:nvPr/>
          </p:nvSpPr>
          <p:spPr>
            <a:xfrm>
              <a:off x="3304267" y="3799972"/>
              <a:ext cx="2327966" cy="184729"/>
            </a:xfrm>
            <a:prstGeom prst="rect">
              <a:avLst/>
            </a:prstGeom>
            <a:solidFill>
              <a:srgbClr val="D6E1E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13A04A0-74E4-3583-BD88-404B665A0C07}"/>
                </a:ext>
              </a:extLst>
            </p:cNvPr>
            <p:cNvSpPr/>
            <p:nvPr/>
          </p:nvSpPr>
          <p:spPr>
            <a:xfrm>
              <a:off x="3304267" y="3985866"/>
              <a:ext cx="2327966" cy="184729"/>
            </a:xfrm>
            <a:prstGeom prst="rect">
              <a:avLst/>
            </a:prstGeom>
            <a:solidFill>
              <a:srgbClr val="EAF1F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AA73DC0-2628-2782-7507-FE438E046DF6}"/>
              </a:ext>
            </a:extLst>
          </p:cNvPr>
          <p:cNvGrpSpPr/>
          <p:nvPr/>
        </p:nvGrpSpPr>
        <p:grpSpPr>
          <a:xfrm>
            <a:off x="371475" y="5227234"/>
            <a:ext cx="2327966" cy="1089082"/>
            <a:chOff x="888869" y="3081513"/>
            <a:chExt cx="2327966" cy="1089082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16663F4C-2C40-A9CD-F6C7-6FC85A79B1EC}"/>
                </a:ext>
              </a:extLst>
            </p:cNvPr>
            <p:cNvSpPr/>
            <p:nvPr/>
          </p:nvSpPr>
          <p:spPr>
            <a:xfrm>
              <a:off x="888869" y="3081513"/>
              <a:ext cx="2327966" cy="402267"/>
            </a:xfrm>
            <a:prstGeom prst="rect">
              <a:avLst/>
            </a:prstGeom>
            <a:solidFill>
              <a:srgbClr val="2129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EF000AB-FA47-4ED5-121F-5D5BFBD7AF26}"/>
                </a:ext>
              </a:extLst>
            </p:cNvPr>
            <p:cNvSpPr/>
            <p:nvPr/>
          </p:nvSpPr>
          <p:spPr>
            <a:xfrm>
              <a:off x="888869" y="3433207"/>
              <a:ext cx="2327966" cy="184729"/>
            </a:xfrm>
            <a:prstGeom prst="rect">
              <a:avLst/>
            </a:prstGeom>
            <a:solidFill>
              <a:srgbClr val="4A4E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C888D1D-6816-8BF2-AF1B-BCAF173F6BFB}"/>
                </a:ext>
              </a:extLst>
            </p:cNvPr>
            <p:cNvSpPr/>
            <p:nvPr/>
          </p:nvSpPr>
          <p:spPr>
            <a:xfrm>
              <a:off x="888869" y="3619102"/>
              <a:ext cx="2327966" cy="184729"/>
            </a:xfrm>
            <a:prstGeom prst="rect">
              <a:avLst/>
            </a:prstGeom>
            <a:solidFill>
              <a:srgbClr val="7477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AEA9ABF5-B9FB-0AE5-685F-8BE5D0400BA5}"/>
                </a:ext>
              </a:extLst>
            </p:cNvPr>
            <p:cNvSpPr/>
            <p:nvPr/>
          </p:nvSpPr>
          <p:spPr>
            <a:xfrm>
              <a:off x="888869" y="3799972"/>
              <a:ext cx="2327966" cy="184729"/>
            </a:xfrm>
            <a:prstGeom prst="rect">
              <a:avLst/>
            </a:prstGeom>
            <a:solidFill>
              <a:srgbClr val="A1A2B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F91810D-D485-2F69-381F-AD4A2A366B1B}"/>
                </a:ext>
              </a:extLst>
            </p:cNvPr>
            <p:cNvSpPr/>
            <p:nvPr/>
          </p:nvSpPr>
          <p:spPr>
            <a:xfrm>
              <a:off x="888869" y="3985866"/>
              <a:ext cx="2327966" cy="184729"/>
            </a:xfrm>
            <a:prstGeom prst="rect">
              <a:avLst/>
            </a:prstGeom>
            <a:solidFill>
              <a:srgbClr val="D1CF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E254257-A5CA-4C0D-58DF-1C9521D5CA14}"/>
              </a:ext>
            </a:extLst>
          </p:cNvPr>
          <p:cNvGrpSpPr/>
          <p:nvPr/>
        </p:nvGrpSpPr>
        <p:grpSpPr>
          <a:xfrm>
            <a:off x="2982851" y="5227235"/>
            <a:ext cx="2327966" cy="1089081"/>
            <a:chOff x="3304267" y="3081514"/>
            <a:chExt cx="2327966" cy="1089081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B345454-B57D-938E-6B44-30CED237F359}"/>
                </a:ext>
              </a:extLst>
            </p:cNvPr>
            <p:cNvSpPr/>
            <p:nvPr/>
          </p:nvSpPr>
          <p:spPr>
            <a:xfrm>
              <a:off x="3304267" y="3081514"/>
              <a:ext cx="2327966" cy="402267"/>
            </a:xfrm>
            <a:prstGeom prst="rect">
              <a:avLst/>
            </a:prstGeom>
            <a:solidFill>
              <a:srgbClr val="CBC2B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6473F190-3C70-0C10-45D6-925948FACC2D}"/>
                </a:ext>
              </a:extLst>
            </p:cNvPr>
            <p:cNvSpPr/>
            <p:nvPr/>
          </p:nvSpPr>
          <p:spPr>
            <a:xfrm>
              <a:off x="3304267" y="3433207"/>
              <a:ext cx="2327966" cy="184729"/>
            </a:xfrm>
            <a:prstGeom prst="rect">
              <a:avLst/>
            </a:prstGeom>
            <a:solidFill>
              <a:srgbClr val="D7CEC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91F4BBA6-9488-E039-A6FD-B9DF37888905}"/>
                </a:ext>
              </a:extLst>
            </p:cNvPr>
            <p:cNvSpPr/>
            <p:nvPr/>
          </p:nvSpPr>
          <p:spPr>
            <a:xfrm>
              <a:off x="3304267" y="3619102"/>
              <a:ext cx="2327966" cy="184729"/>
            </a:xfrm>
            <a:prstGeom prst="rect">
              <a:avLst/>
            </a:prstGeom>
            <a:solidFill>
              <a:srgbClr val="E0DA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EA80E36C-9312-194A-64EB-23C68A0B9FCF}"/>
                </a:ext>
              </a:extLst>
            </p:cNvPr>
            <p:cNvSpPr/>
            <p:nvPr/>
          </p:nvSpPr>
          <p:spPr>
            <a:xfrm>
              <a:off x="3304267" y="3799972"/>
              <a:ext cx="2327966" cy="184729"/>
            </a:xfrm>
            <a:prstGeom prst="rect">
              <a:avLst/>
            </a:prstGeom>
            <a:solidFill>
              <a:srgbClr val="ECE6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0C6173D-0C70-4226-7CA8-E47DFD912433}"/>
                </a:ext>
              </a:extLst>
            </p:cNvPr>
            <p:cNvSpPr/>
            <p:nvPr/>
          </p:nvSpPr>
          <p:spPr>
            <a:xfrm>
              <a:off x="3304267" y="3985866"/>
              <a:ext cx="2327966" cy="184729"/>
            </a:xfrm>
            <a:prstGeom prst="rect">
              <a:avLst/>
            </a:prstGeom>
            <a:solidFill>
              <a:srgbClr val="F6F2E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E068ED3-67A7-6469-18D8-B9307496FC7A}"/>
              </a:ext>
            </a:extLst>
          </p:cNvPr>
          <p:cNvGrpSpPr/>
          <p:nvPr/>
        </p:nvGrpSpPr>
        <p:grpSpPr>
          <a:xfrm>
            <a:off x="5590924" y="5228181"/>
            <a:ext cx="2327966" cy="1089082"/>
            <a:chOff x="3304267" y="3081513"/>
            <a:chExt cx="2327966" cy="1089082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E0116D7-3B4E-17EF-FDA8-6C775488FCAC}"/>
                </a:ext>
              </a:extLst>
            </p:cNvPr>
            <p:cNvSpPr/>
            <p:nvPr/>
          </p:nvSpPr>
          <p:spPr>
            <a:xfrm>
              <a:off x="3304267" y="3081513"/>
              <a:ext cx="2327966" cy="402267"/>
            </a:xfrm>
            <a:prstGeom prst="rect">
              <a:avLst/>
            </a:prstGeom>
            <a:solidFill>
              <a:srgbClr val="3635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A4A98C7-6855-C8C7-C6A1-EFA9C9098CEB}"/>
                </a:ext>
              </a:extLst>
            </p:cNvPr>
            <p:cNvSpPr/>
            <p:nvPr/>
          </p:nvSpPr>
          <p:spPr>
            <a:xfrm>
              <a:off x="3304267" y="3433207"/>
              <a:ext cx="2327966" cy="184729"/>
            </a:xfrm>
            <a:prstGeom prst="rect">
              <a:avLst/>
            </a:prstGeom>
            <a:solidFill>
              <a:srgbClr val="5F61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A2B7FE2-9A0D-27D4-12A0-A680695496F1}"/>
                </a:ext>
              </a:extLst>
            </p:cNvPr>
            <p:cNvSpPr/>
            <p:nvPr/>
          </p:nvSpPr>
          <p:spPr>
            <a:xfrm>
              <a:off x="3304267" y="3619102"/>
              <a:ext cx="2327966" cy="184729"/>
            </a:xfrm>
            <a:prstGeom prst="rect">
              <a:avLst/>
            </a:prstGeom>
            <a:solidFill>
              <a:srgbClr val="84868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315C85D0-9A71-C2ED-3EA3-945130122137}"/>
                </a:ext>
              </a:extLst>
            </p:cNvPr>
            <p:cNvSpPr/>
            <p:nvPr/>
          </p:nvSpPr>
          <p:spPr>
            <a:xfrm>
              <a:off x="3304267" y="3799972"/>
              <a:ext cx="2327966" cy="184729"/>
            </a:xfrm>
            <a:prstGeom prst="rect">
              <a:avLst/>
            </a:prstGeom>
            <a:solidFill>
              <a:srgbClr val="A9AB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DD0EDB47-265A-59F0-ACF0-A32D4C5BA4E7}"/>
                </a:ext>
              </a:extLst>
            </p:cNvPr>
            <p:cNvSpPr/>
            <p:nvPr/>
          </p:nvSpPr>
          <p:spPr>
            <a:xfrm>
              <a:off x="3304267" y="3985866"/>
              <a:ext cx="2327966" cy="184729"/>
            </a:xfrm>
            <a:prstGeom prst="rect">
              <a:avLst/>
            </a:prstGeom>
            <a:solidFill>
              <a:srgbClr val="D2D3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2105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screenshot of a white background&#10;&#10;AI-generated content may be incorrect.">
            <a:extLst>
              <a:ext uri="{FF2B5EF4-FFF2-40B4-BE49-F238E27FC236}">
                <a16:creationId xmlns:a16="http://schemas.microsoft.com/office/drawing/2014/main" id="{5E8E506C-3DB5-7DB7-046E-B98DD144E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0303" y="4138410"/>
            <a:ext cx="3662776" cy="20612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3750118-9270-644F-C53D-CCF19D2BEDEA}"/>
              </a:ext>
            </a:extLst>
          </p:cNvPr>
          <p:cNvSpPr txBox="1"/>
          <p:nvPr/>
        </p:nvSpPr>
        <p:spPr>
          <a:xfrm>
            <a:off x="6244488" y="1684911"/>
            <a:ext cx="5568950" cy="22782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half of the sentence…   …second half of the sentence with no space</a:t>
            </a:r>
            <a:b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the dots</a:t>
            </a:r>
            <a:endParaRPr lang="en-US" sz="1200" i="1" baseline="30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ensure content distribution within slides is consistent, Guides can be used as a container.  To add Guides:</a:t>
            </a:r>
          </a:p>
          <a:p>
            <a:pPr marL="180000" lvl="1" indent="-180000">
              <a:lnSpc>
                <a:spcPts val="1600"/>
              </a:lnSpc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on the space outside of the slide</a:t>
            </a:r>
          </a:p>
          <a:p>
            <a:pPr marL="180000" lvl="1" indent="-180000">
              <a:lnSpc>
                <a:spcPts val="1600"/>
              </a:lnSpc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Navigate to 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 and Guides…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180000" lvl="1" indent="-180000">
              <a:lnSpc>
                <a:spcPts val="1600"/>
              </a:lnSpc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  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 marL="180000" lvl="1" indent="-180000">
              <a:lnSpc>
                <a:spcPts val="1600"/>
              </a:lnSpc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</a:p>
          <a:p>
            <a:pPr marL="180000" lvl="1" indent="-180000">
              <a:lnSpc>
                <a:spcPts val="1600"/>
              </a:lnSpc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 guidelines will appear within the slide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38F538-4A0B-62E1-927F-60BFA387349F}"/>
              </a:ext>
            </a:extLst>
          </p:cNvPr>
          <p:cNvSpPr txBox="1"/>
          <p:nvPr/>
        </p:nvSpPr>
        <p:spPr>
          <a:xfrm>
            <a:off x="300887" y="1013365"/>
            <a:ext cx="5632451" cy="29819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-180000">
              <a:lnSpc>
                <a:spcPts val="1600"/>
              </a:lnSpc>
              <a:spcAft>
                <a:spcPts val="300"/>
              </a:spcAft>
            </a:pPr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are not “correct” or “wrong”, just conventions to</a:t>
            </a:r>
            <a:b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 for standardization</a:t>
            </a: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Forward slash convention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A/ B 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[Note no space before but after the “/”]</a:t>
            </a: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Figures: AED 10 Bn</a:t>
            </a:r>
            <a:r>
              <a:rPr lang="en-US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[Note the spaces before and after and</a:t>
            </a:r>
            <a:b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capitalization – “Bn”]</a:t>
            </a: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Abbreviations: e.g., i.e., 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[Note the comma at the end]</a:t>
            </a: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Footnote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convention: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DMT</a:t>
            </a:r>
            <a:r>
              <a:rPr lang="en-US" sz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 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[Note the open and closes parentheses and how it appears at the bottom of the slide]</a:t>
            </a:r>
            <a:endParaRPr lang="en-US" sz="1200" b="1" baseline="300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Oxford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comma: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Apple, banana, and pear 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[Note the comma before the and]</a:t>
            </a: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Period: Do not add periods to the end of sentences, phrases, or quotes</a:t>
            </a:r>
            <a:endParaRPr lang="en-US" sz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ts val="1600"/>
              </a:lnSpc>
              <a:spcAft>
                <a:spcPts val="300"/>
              </a:spcAft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Continuation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 message:</a:t>
            </a:r>
            <a:r>
              <a:rPr lang="en-US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[See below, note that there’s no space before and after the dots]</a:t>
            </a:r>
            <a:endParaRPr lang="en-US" sz="1200" baseline="300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ts val="1600"/>
              </a:lnSpc>
              <a:spcAft>
                <a:spcPts val="300"/>
              </a:spcAft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F768E55-3D09-1601-9AD5-FC177A506CA4}"/>
              </a:ext>
            </a:extLst>
          </p:cNvPr>
          <p:cNvGrpSpPr/>
          <p:nvPr/>
        </p:nvGrpSpPr>
        <p:grpSpPr>
          <a:xfrm>
            <a:off x="588084" y="4192267"/>
            <a:ext cx="4346647" cy="2003050"/>
            <a:chOff x="1979417" y="4528103"/>
            <a:chExt cx="4037797" cy="197726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364B5F6-32F7-CE5A-995D-2A2394335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373" t="3097" r="3179" b="1727"/>
            <a:stretch/>
          </p:blipFill>
          <p:spPr>
            <a:xfrm>
              <a:off x="1979417" y="4528103"/>
              <a:ext cx="1340243" cy="167212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938D60B-5B25-BE4A-243E-9057FBD1F1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29" t="2407"/>
            <a:stretch/>
          </p:blipFill>
          <p:spPr>
            <a:xfrm>
              <a:off x="3312319" y="5467350"/>
              <a:ext cx="2704895" cy="1038017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C3868F1-0E07-0AD3-C49A-CE3B0317CB83}"/>
              </a:ext>
            </a:extLst>
          </p:cNvPr>
          <p:cNvSpPr txBox="1"/>
          <p:nvPr/>
        </p:nvSpPr>
        <p:spPr>
          <a:xfrm>
            <a:off x="264211" y="-124207"/>
            <a:ext cx="5700653" cy="976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GB" sz="36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Guidelines</a:t>
            </a:r>
            <a:endParaRPr lang="en-AE" sz="36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CAD9318-86D3-E733-C758-40039F7742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672" t="13137" r="4338"/>
          <a:stretch/>
        </p:blipFill>
        <p:spPr>
          <a:xfrm>
            <a:off x="7162325" y="3091400"/>
            <a:ext cx="165730" cy="220989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CA0D9F0A-D58B-57A5-DDD2-5BADA4BD387F}"/>
              </a:ext>
            </a:extLst>
          </p:cNvPr>
          <p:cNvSpPr/>
          <p:nvPr/>
        </p:nvSpPr>
        <p:spPr>
          <a:xfrm>
            <a:off x="378857" y="4190988"/>
            <a:ext cx="209227" cy="20922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7CF50DC-9B85-BE75-73DA-E8BA478F672F}"/>
              </a:ext>
            </a:extLst>
          </p:cNvPr>
          <p:cNvSpPr/>
          <p:nvPr/>
        </p:nvSpPr>
        <p:spPr>
          <a:xfrm>
            <a:off x="378857" y="5138737"/>
            <a:ext cx="209227" cy="20922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90C364B-7D64-9913-EBD4-E07B63842AD2}"/>
              </a:ext>
            </a:extLst>
          </p:cNvPr>
          <p:cNvSpPr/>
          <p:nvPr/>
        </p:nvSpPr>
        <p:spPr>
          <a:xfrm>
            <a:off x="1631311" y="5138738"/>
            <a:ext cx="209227" cy="20922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5CC7524-1CF7-5B1F-D14A-1B698488F533}"/>
              </a:ext>
            </a:extLst>
          </p:cNvPr>
          <p:cNvSpPr/>
          <p:nvPr/>
        </p:nvSpPr>
        <p:spPr>
          <a:xfrm>
            <a:off x="2068420" y="5564926"/>
            <a:ext cx="209227" cy="20922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14B5BCB-79F2-593D-95A4-3C95544B99AF}"/>
              </a:ext>
            </a:extLst>
          </p:cNvPr>
          <p:cNvSpPr/>
          <p:nvPr/>
        </p:nvSpPr>
        <p:spPr>
          <a:xfrm>
            <a:off x="6335689" y="4083175"/>
            <a:ext cx="209227" cy="20922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Footer Placeholder 6">
            <a:extLst>
              <a:ext uri="{FF2B5EF4-FFF2-40B4-BE49-F238E27FC236}">
                <a16:creationId xmlns:a16="http://schemas.microsoft.com/office/drawing/2014/main" id="{D9112ECF-6A23-30EC-F25A-BAD20DAE7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2790" y="6308725"/>
            <a:ext cx="5444709" cy="246221"/>
          </a:xfrm>
        </p:spPr>
        <p:txBody>
          <a:bodyPr/>
          <a:lstStyle/>
          <a:p>
            <a:r>
              <a:rPr lang="en-GB" sz="1000" dirty="0"/>
              <a:t>(1) Department of Municipalities and Transport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93324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DEC9B-358B-0076-ACA1-FA5DA731153E}"/>
              </a:ext>
            </a:extLst>
          </p:cNvPr>
          <p:cNvSpPr txBox="1"/>
          <p:nvPr/>
        </p:nvSpPr>
        <p:spPr>
          <a:xfrm>
            <a:off x="266842" y="1910402"/>
            <a:ext cx="2416465" cy="2977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480"/>
              </a:lnSpc>
            </a:pPr>
            <a:r>
              <a:rPr lang="en-AE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1</a:t>
            </a:r>
          </a:p>
          <a:p>
            <a:pPr>
              <a:lnSpc>
                <a:spcPts val="4480"/>
              </a:lnSpc>
            </a:pPr>
            <a:r>
              <a:rPr lang="en-AE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2</a:t>
            </a:r>
          </a:p>
          <a:p>
            <a:pPr>
              <a:lnSpc>
                <a:spcPts val="4480"/>
              </a:lnSpc>
            </a:pPr>
            <a:r>
              <a:rPr lang="en-AE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3</a:t>
            </a:r>
          </a:p>
          <a:p>
            <a:pPr>
              <a:lnSpc>
                <a:spcPts val="4480"/>
              </a:lnSpc>
            </a:pPr>
            <a:r>
              <a:rPr lang="en-AE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4</a:t>
            </a:r>
          </a:p>
          <a:p>
            <a:pPr>
              <a:lnSpc>
                <a:spcPts val="4480"/>
              </a:lnSpc>
            </a:pPr>
            <a:r>
              <a:rPr lang="en-AE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D62D3E-671E-80F6-EF37-48DC29ED00CE}"/>
              </a:ext>
            </a:extLst>
          </p:cNvPr>
          <p:cNvSpPr txBox="1"/>
          <p:nvPr/>
        </p:nvSpPr>
        <p:spPr>
          <a:xfrm>
            <a:off x="237304" y="163229"/>
            <a:ext cx="522751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AE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EB78C73-FAE4-9BC4-307B-498F7BA0F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2790" y="6308725"/>
            <a:ext cx="5444709" cy="246221"/>
          </a:xfrm>
        </p:spPr>
        <p:txBody>
          <a:bodyPr/>
          <a:lstStyle/>
          <a:p>
            <a:r>
              <a:rPr lang="en-AE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180298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9124E4A-C4E1-C954-8122-CA504A435105}"/>
              </a:ext>
            </a:extLst>
          </p:cNvPr>
          <p:cNvSpPr txBox="1"/>
          <p:nvPr/>
        </p:nvSpPr>
        <p:spPr>
          <a:xfrm>
            <a:off x="266842" y="3211853"/>
            <a:ext cx="3663992" cy="2241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60"/>
              </a:lnSpc>
            </a:pPr>
            <a:r>
              <a:rPr lang="en-US" b="1" dirty="0">
                <a:solidFill>
                  <a:srgbClr val="4149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Ipsum:</a:t>
            </a: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b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ad minima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nostrum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exercitationem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ullam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laboriosam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nisi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commodi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consequatur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CAD8F7-7F54-B163-2B44-830DE4F026DB}"/>
              </a:ext>
            </a:extLst>
          </p:cNvPr>
          <p:cNvSpPr txBox="1"/>
          <p:nvPr/>
        </p:nvSpPr>
        <p:spPr>
          <a:xfrm>
            <a:off x="4288892" y="3211853"/>
            <a:ext cx="3663992" cy="2241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60"/>
              </a:lnSpc>
            </a:pPr>
            <a:r>
              <a:rPr lang="en-US" b="1" dirty="0">
                <a:solidFill>
                  <a:srgbClr val="4149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Ipsum:</a:t>
            </a: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b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ad minima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nostrum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exercitationem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ullam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laboriosam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nisi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commodi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consequatur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9655E-4F88-4522-D784-B1385D6133D2}"/>
              </a:ext>
            </a:extLst>
          </p:cNvPr>
          <p:cNvSpPr txBox="1"/>
          <p:nvPr/>
        </p:nvSpPr>
        <p:spPr>
          <a:xfrm>
            <a:off x="8214955" y="3211853"/>
            <a:ext cx="3663992" cy="2241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60"/>
              </a:lnSpc>
            </a:pPr>
            <a:r>
              <a:rPr lang="en-US" b="1" dirty="0">
                <a:solidFill>
                  <a:srgbClr val="4149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Ipsum:</a:t>
            </a: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b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ad minima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nostrum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exercitationem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ullam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laboriosam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nisi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aliquid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commodi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consequatur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448F2A-189E-EA94-D32C-538F5E3FF946}"/>
              </a:ext>
            </a:extLst>
          </p:cNvPr>
          <p:cNvSpPr txBox="1"/>
          <p:nvPr/>
        </p:nvSpPr>
        <p:spPr>
          <a:xfrm>
            <a:off x="269689" y="146753"/>
            <a:ext cx="2975452" cy="1011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AE" sz="4800" b="1" dirty="0">
                <a:solidFill>
                  <a:srgbClr val="4149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1</a:t>
            </a:r>
          </a:p>
        </p:txBody>
      </p: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9EF98B9C-D121-F7CE-EC11-A39116FC1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2790" y="6308725"/>
            <a:ext cx="5444709" cy="246221"/>
          </a:xfrm>
        </p:spPr>
        <p:txBody>
          <a:bodyPr/>
          <a:lstStyle/>
          <a:p>
            <a:r>
              <a:rPr lang="en-AE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619505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6C53D2-EAE1-26C4-AF1A-3CB4B916AAEE}"/>
              </a:ext>
            </a:extLst>
          </p:cNvPr>
          <p:cNvSpPr txBox="1"/>
          <p:nvPr/>
        </p:nvSpPr>
        <p:spPr>
          <a:xfrm>
            <a:off x="264212" y="-124207"/>
            <a:ext cx="2975452" cy="976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60"/>
              </a:lnSpc>
            </a:pPr>
            <a:r>
              <a:rPr lang="en-AE" sz="3600" b="1" dirty="0">
                <a:solidFill>
                  <a:srgbClr val="92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9D9448-17E7-26C0-B99E-CB275E1BE23B}"/>
              </a:ext>
            </a:extLst>
          </p:cNvPr>
          <p:cNvSpPr txBox="1"/>
          <p:nvPr/>
        </p:nvSpPr>
        <p:spPr>
          <a:xfrm>
            <a:off x="330833" y="1272392"/>
            <a:ext cx="366399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200" b="1" dirty="0">
                <a:solidFill>
                  <a:srgbClr val="414960"/>
                </a:solidFill>
                <a:effectLst/>
                <a:latin typeface="Arial" panose="020B0604020202020204" pitchFamily="34" charset="0"/>
              </a:rPr>
              <a:t>50%</a:t>
            </a:r>
            <a:endParaRPr lang="en-US" sz="7200" dirty="0">
              <a:solidFill>
                <a:srgbClr val="414960"/>
              </a:solidFill>
              <a:effectLst/>
              <a:latin typeface="Arial" panose="020B0604020202020204" pitchFamily="34" charset="0"/>
            </a:endParaRPr>
          </a:p>
          <a:p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, sed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incididunt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aliqua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b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</a:b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Sed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perspiciatis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unde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omnis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iste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natus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error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voluptatem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accusantium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doloremque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laudantium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totam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rem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aperiam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eaque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ipsa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quae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ab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illo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inventore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veritatis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et vitae dicta sunt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explicabo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b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</a:b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At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vero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eos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accusamus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iusto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odio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dignissimos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ducimus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qui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blanditiis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praesentium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voluptatum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deleniti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atque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corrupti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quos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dolores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quas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molestias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excepturi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sint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occaecati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cupiditate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non provident,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similique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sunt in culpa qui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officia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deserunt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mollitia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animi, id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est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laborum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dolorum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.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61F6B1-C35A-403C-AB8B-963B6BB6E013}"/>
              </a:ext>
            </a:extLst>
          </p:cNvPr>
          <p:cNvSpPr txBox="1"/>
          <p:nvPr/>
        </p:nvSpPr>
        <p:spPr>
          <a:xfrm>
            <a:off x="4222960" y="1272392"/>
            <a:ext cx="366399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200" b="1" dirty="0">
                <a:solidFill>
                  <a:srgbClr val="414960"/>
                </a:solidFill>
                <a:effectLst/>
                <a:latin typeface="Arial" panose="020B0604020202020204" pitchFamily="34" charset="0"/>
              </a:rPr>
              <a:t>50%</a:t>
            </a:r>
            <a:endParaRPr lang="en-US" sz="7200" dirty="0">
              <a:solidFill>
                <a:srgbClr val="414960"/>
              </a:solidFill>
              <a:effectLst/>
              <a:latin typeface="Arial" panose="020B0604020202020204" pitchFamily="34" charset="0"/>
            </a:endParaRPr>
          </a:p>
          <a:p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Lorem ipsum dolor sit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amet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consectetur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adipiscing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elit</a:t>
            </a:r>
            <a:r>
              <a:rPr lang="en-US" sz="1200" dirty="0">
                <a:effectLst/>
                <a:latin typeface="Arial" panose="020B0604020202020204" pitchFamily="34" charset="0"/>
              </a:rPr>
              <a:t>, sed do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eiusmod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tempor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incididunt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effectLst/>
                <a:latin typeface="Arial" panose="020B0604020202020204" pitchFamily="34" charset="0"/>
              </a:rPr>
              <a:t> labore et dolore magna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aliqua</a:t>
            </a:r>
            <a:r>
              <a:rPr lang="en-US" sz="1200" dirty="0">
                <a:effectLst/>
                <a:latin typeface="Arial" panose="020B0604020202020204" pitchFamily="34" charset="0"/>
              </a:rPr>
              <a:t>.</a:t>
            </a:r>
          </a:p>
          <a:p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Sed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perspiciatis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unde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omnis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iste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natus</a:t>
            </a:r>
            <a:r>
              <a:rPr lang="en-US" sz="1200" dirty="0">
                <a:effectLst/>
                <a:latin typeface="Arial" panose="020B0604020202020204" pitchFamily="34" charset="0"/>
              </a:rPr>
              <a:t> error sit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voluptatem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accusantium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doloremque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laudantium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totam</a:t>
            </a:r>
            <a:r>
              <a:rPr lang="en-US" sz="1200" dirty="0">
                <a:effectLst/>
                <a:latin typeface="Arial" panose="020B0604020202020204" pitchFamily="34" charset="0"/>
              </a:rPr>
              <a:t> rem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aperiam</a:t>
            </a:r>
            <a:r>
              <a:rPr lang="en-US" sz="120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eaque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ipsa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quae</a:t>
            </a:r>
            <a:r>
              <a:rPr lang="en-US" sz="1200" dirty="0">
                <a:effectLst/>
                <a:latin typeface="Arial" panose="020B0604020202020204" pitchFamily="34" charset="0"/>
              </a:rPr>
              <a:t> ab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illo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inventore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veritatis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vitae dicta sunt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explicabo</a:t>
            </a:r>
            <a:r>
              <a:rPr lang="en-US" sz="1200" dirty="0">
                <a:effectLst/>
                <a:latin typeface="Arial" panose="020B0604020202020204" pitchFamily="34" charset="0"/>
              </a:rPr>
              <a:t>.</a:t>
            </a:r>
          </a:p>
          <a:p>
            <a:br>
              <a:rPr lang="en-US" sz="1200" dirty="0">
                <a:effectLst/>
                <a:latin typeface="Arial" panose="020B0604020202020204" pitchFamily="34" charset="0"/>
              </a:rPr>
            </a:b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Arial" panose="020B0604020202020204" pitchFamily="34" charset="0"/>
              </a:rPr>
              <a:t>At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vero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eos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accusamus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iusto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odio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dignissimos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ducimus</a:t>
            </a:r>
            <a:r>
              <a:rPr lang="en-US" sz="1200" dirty="0">
                <a:effectLst/>
                <a:latin typeface="Arial" panose="020B0604020202020204" pitchFamily="34" charset="0"/>
              </a:rPr>
              <a:t> qui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blanditiis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praesentium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voluptatum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deleniti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atque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corrupti</a:t>
            </a:r>
            <a:r>
              <a:rPr lang="en-US" sz="1200" dirty="0">
                <a:effectLst/>
                <a:latin typeface="Arial" panose="020B0604020202020204" pitchFamily="34" charset="0"/>
              </a:rPr>
              <a:t> quos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dolores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quas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molestias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excepturi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sint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occaecati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cupiditate</a:t>
            </a:r>
            <a:r>
              <a:rPr lang="en-US" sz="1200" dirty="0">
                <a:effectLst/>
                <a:latin typeface="Arial" panose="020B0604020202020204" pitchFamily="34" charset="0"/>
              </a:rPr>
              <a:t> non provident,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similique</a:t>
            </a:r>
            <a:r>
              <a:rPr lang="en-US" sz="1200" dirty="0">
                <a:effectLst/>
                <a:latin typeface="Arial" panose="020B0604020202020204" pitchFamily="34" charset="0"/>
              </a:rPr>
              <a:t> sunt in culpa qui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officia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deserunt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mollitia</a:t>
            </a:r>
            <a:r>
              <a:rPr lang="en-US" sz="1200" dirty="0">
                <a:effectLst/>
                <a:latin typeface="Arial" panose="020B0604020202020204" pitchFamily="34" charset="0"/>
              </a:rPr>
              <a:t> animi, id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est</a:t>
            </a:r>
            <a:r>
              <a:rPr lang="en-US" sz="1200" dirty="0">
                <a:effectLst/>
                <a:latin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laborum</a:t>
            </a:r>
            <a:r>
              <a:rPr lang="en-US" sz="1200" dirty="0">
                <a:effectLst/>
                <a:latin typeface="Arial" panose="020B0604020202020204" pitchFamily="34" charset="0"/>
              </a:rPr>
              <a:t> et </a:t>
            </a:r>
            <a:r>
              <a:rPr lang="en-US" sz="1200" dirty="0" err="1">
                <a:effectLst/>
                <a:latin typeface="Arial" panose="020B0604020202020204" pitchFamily="34" charset="0"/>
              </a:rPr>
              <a:t>dolorum</a:t>
            </a:r>
            <a:r>
              <a:rPr lang="en-US" sz="1200" dirty="0">
                <a:effectLst/>
                <a:latin typeface="Arial" panose="020B0604020202020204" pitchFamily="34" charset="0"/>
              </a:rPr>
              <a:t>. 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49844D09-C4DF-B6E1-5B6F-E2614B197F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0186565"/>
              </p:ext>
            </p:extLst>
          </p:nvPr>
        </p:nvGraphicFramePr>
        <p:xfrm>
          <a:off x="8098549" y="2564425"/>
          <a:ext cx="3663992" cy="3416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D66ADBAF-DC5E-D53C-663C-2B4AFFFB7EE6}"/>
              </a:ext>
            </a:extLst>
          </p:cNvPr>
          <p:cNvSpPr/>
          <p:nvPr/>
        </p:nvSpPr>
        <p:spPr>
          <a:xfrm>
            <a:off x="10955982" y="455370"/>
            <a:ext cx="187703" cy="91304"/>
          </a:xfrm>
          <a:prstGeom prst="rect">
            <a:avLst/>
          </a:prstGeom>
          <a:solidFill>
            <a:srgbClr val="A6A9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D9A768-2D7B-C86D-8ADB-5146B43E0828}"/>
              </a:ext>
            </a:extLst>
          </p:cNvPr>
          <p:cNvSpPr/>
          <p:nvPr/>
        </p:nvSpPr>
        <p:spPr>
          <a:xfrm>
            <a:off x="10965924" y="609681"/>
            <a:ext cx="187703" cy="91304"/>
          </a:xfrm>
          <a:prstGeom prst="rect">
            <a:avLst/>
          </a:prstGeom>
          <a:solidFill>
            <a:srgbClr val="797F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BF6E07-24EB-80E9-E06C-6AA536249133}"/>
              </a:ext>
            </a:extLst>
          </p:cNvPr>
          <p:cNvSpPr/>
          <p:nvPr/>
        </p:nvSpPr>
        <p:spPr>
          <a:xfrm>
            <a:off x="10965924" y="774401"/>
            <a:ext cx="187703" cy="91304"/>
          </a:xfrm>
          <a:prstGeom prst="rect">
            <a:avLst/>
          </a:prstGeom>
          <a:solidFill>
            <a:srgbClr val="4149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2B5157-7CF1-4C79-7891-F981C565385B}"/>
              </a:ext>
            </a:extLst>
          </p:cNvPr>
          <p:cNvSpPr/>
          <p:nvPr/>
        </p:nvSpPr>
        <p:spPr>
          <a:xfrm>
            <a:off x="10965924" y="939121"/>
            <a:ext cx="187703" cy="91304"/>
          </a:xfrm>
          <a:prstGeom prst="rect">
            <a:avLst/>
          </a:prstGeom>
          <a:solidFill>
            <a:srgbClr val="A2C1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3E6981-2CD7-7C50-2830-8FC0A660C6C2}"/>
              </a:ext>
            </a:extLst>
          </p:cNvPr>
          <p:cNvSpPr/>
          <p:nvPr/>
        </p:nvSpPr>
        <p:spPr>
          <a:xfrm>
            <a:off x="10965924" y="1103841"/>
            <a:ext cx="187703" cy="91304"/>
          </a:xfrm>
          <a:prstGeom prst="rect">
            <a:avLst/>
          </a:prstGeom>
          <a:solidFill>
            <a:srgbClr val="92B6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162B3BC-CD86-59C1-C490-EAD228807B35}"/>
              </a:ext>
            </a:extLst>
          </p:cNvPr>
          <p:cNvSpPr/>
          <p:nvPr/>
        </p:nvSpPr>
        <p:spPr>
          <a:xfrm>
            <a:off x="10965923" y="1268562"/>
            <a:ext cx="187703" cy="91304"/>
          </a:xfrm>
          <a:prstGeom prst="rect">
            <a:avLst/>
          </a:prstGeom>
          <a:solidFill>
            <a:srgbClr val="BED3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1C7583-CB06-874B-39B7-8D6533C4AA9E}"/>
              </a:ext>
            </a:extLst>
          </p:cNvPr>
          <p:cNvSpPr txBox="1"/>
          <p:nvPr/>
        </p:nvSpPr>
        <p:spPr>
          <a:xfrm>
            <a:off x="11142448" y="365799"/>
            <a:ext cx="853535" cy="24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6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3D8324-C27B-6008-3A55-41A5DAD8E997}"/>
              </a:ext>
            </a:extLst>
          </p:cNvPr>
          <p:cNvSpPr txBox="1"/>
          <p:nvPr/>
        </p:nvSpPr>
        <p:spPr>
          <a:xfrm>
            <a:off x="11142448" y="530499"/>
            <a:ext cx="853535" cy="24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6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14FA1D-9044-1D57-65C3-4704050C77B8}"/>
              </a:ext>
            </a:extLst>
          </p:cNvPr>
          <p:cNvSpPr txBox="1"/>
          <p:nvPr/>
        </p:nvSpPr>
        <p:spPr>
          <a:xfrm>
            <a:off x="11142448" y="696071"/>
            <a:ext cx="853535" cy="24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6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DA2B7E-EB15-E9C9-9C46-D5AA225A39C6}"/>
              </a:ext>
            </a:extLst>
          </p:cNvPr>
          <p:cNvSpPr txBox="1"/>
          <p:nvPr/>
        </p:nvSpPr>
        <p:spPr>
          <a:xfrm>
            <a:off x="11142448" y="860771"/>
            <a:ext cx="853535" cy="24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6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B72C19-B465-7392-61A0-96F18A060C23}"/>
              </a:ext>
            </a:extLst>
          </p:cNvPr>
          <p:cNvSpPr txBox="1"/>
          <p:nvPr/>
        </p:nvSpPr>
        <p:spPr>
          <a:xfrm>
            <a:off x="11142448" y="1027756"/>
            <a:ext cx="853535" cy="24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6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970596-1D57-7271-D667-C96399DCD814}"/>
              </a:ext>
            </a:extLst>
          </p:cNvPr>
          <p:cNvSpPr txBox="1"/>
          <p:nvPr/>
        </p:nvSpPr>
        <p:spPr>
          <a:xfrm>
            <a:off x="11142448" y="1191970"/>
            <a:ext cx="853535" cy="24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6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E22CEE-A5A3-1224-99F2-1E70B0E1E613}"/>
              </a:ext>
            </a:extLst>
          </p:cNvPr>
          <p:cNvSpPr txBox="1"/>
          <p:nvPr/>
        </p:nvSpPr>
        <p:spPr>
          <a:xfrm>
            <a:off x="10046951" y="3089036"/>
            <a:ext cx="655077" cy="370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13%</a:t>
            </a:r>
            <a:endParaRPr lang="en-AE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000570-CC33-C323-ADB7-FE90DC61730B}"/>
              </a:ext>
            </a:extLst>
          </p:cNvPr>
          <p:cNvSpPr txBox="1"/>
          <p:nvPr/>
        </p:nvSpPr>
        <p:spPr>
          <a:xfrm>
            <a:off x="10628443" y="3994998"/>
            <a:ext cx="655077" cy="370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18%</a:t>
            </a:r>
            <a:endParaRPr lang="en-AE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15EF56-EFB9-DF66-4983-46CEEA1015EB}"/>
              </a:ext>
            </a:extLst>
          </p:cNvPr>
          <p:cNvSpPr txBox="1"/>
          <p:nvPr/>
        </p:nvSpPr>
        <p:spPr>
          <a:xfrm>
            <a:off x="10541694" y="4804293"/>
            <a:ext cx="5754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9%</a:t>
            </a:r>
            <a:endParaRPr lang="en-AE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CE8310-4321-3926-A5B6-0528546AAE19}"/>
              </a:ext>
            </a:extLst>
          </p:cNvPr>
          <p:cNvSpPr txBox="1"/>
          <p:nvPr/>
        </p:nvSpPr>
        <p:spPr>
          <a:xfrm>
            <a:off x="9486460" y="5100025"/>
            <a:ext cx="655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25%</a:t>
            </a:r>
            <a:endParaRPr lang="en-AE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67A8AD-18ED-06F2-772B-1589CE69AE43}"/>
              </a:ext>
            </a:extLst>
          </p:cNvPr>
          <p:cNvSpPr txBox="1"/>
          <p:nvPr/>
        </p:nvSpPr>
        <p:spPr>
          <a:xfrm>
            <a:off x="8600892" y="4180438"/>
            <a:ext cx="655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21%</a:t>
            </a:r>
            <a:endParaRPr lang="en-AE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FAF9F3-BA78-C98E-44D0-4968F59AB9E1}"/>
              </a:ext>
            </a:extLst>
          </p:cNvPr>
          <p:cNvSpPr txBox="1"/>
          <p:nvPr/>
        </p:nvSpPr>
        <p:spPr>
          <a:xfrm>
            <a:off x="9149757" y="3187766"/>
            <a:ext cx="655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14%</a:t>
            </a:r>
            <a:endParaRPr lang="en-AE" dirty="0">
              <a:solidFill>
                <a:schemeClr val="bg1"/>
              </a:solidFill>
            </a:endParaRPr>
          </a:p>
        </p:txBody>
      </p:sp>
      <p:sp>
        <p:nvSpPr>
          <p:cNvPr id="26" name="Footer Placeholder 6">
            <a:extLst>
              <a:ext uri="{FF2B5EF4-FFF2-40B4-BE49-F238E27FC236}">
                <a16:creationId xmlns:a16="http://schemas.microsoft.com/office/drawing/2014/main" id="{2E4CAEE8-263C-C341-A28B-7FAC041302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2790" y="6308725"/>
            <a:ext cx="5444709" cy="246221"/>
          </a:xfrm>
        </p:spPr>
        <p:txBody>
          <a:bodyPr/>
          <a:lstStyle/>
          <a:p>
            <a:r>
              <a:rPr lang="en-AE"/>
              <a:t>Slide Footnote</a:t>
            </a:r>
          </a:p>
        </p:txBody>
      </p:sp>
    </p:spTree>
    <p:extLst>
      <p:ext uri="{BB962C8B-B14F-4D97-AF65-F5344CB8AC3E}">
        <p14:creationId xmlns:p14="http://schemas.microsoft.com/office/powerpoint/2010/main" val="1285297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DF9A25-4700-182D-0C6C-9464D1D5A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C4DA6C-20DA-6A4A-125B-F07B68097F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AE"/>
              <a:t>Slide Footnote</a:t>
            </a:r>
            <a:endParaRPr lang="en-A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BAEA907-D968-1DE8-EE98-137CE7983E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882210"/>
              </p:ext>
            </p:extLst>
          </p:nvPr>
        </p:nvGraphicFramePr>
        <p:xfrm>
          <a:off x="309402" y="1682959"/>
          <a:ext cx="5704302" cy="4324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CF5F83D-D37E-347A-AA56-59C27ED707EB}"/>
              </a:ext>
            </a:extLst>
          </p:cNvPr>
          <p:cNvSpPr txBox="1"/>
          <p:nvPr/>
        </p:nvSpPr>
        <p:spPr>
          <a:xfrm>
            <a:off x="281103" y="1147855"/>
            <a:ext cx="5704302" cy="40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1800" b="1" dirty="0">
                <a:solidFill>
                  <a:srgbClr val="4149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Number of Posts</a:t>
            </a:r>
            <a:endParaRPr lang="en-A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9218A6-7ADB-0DF2-9FAF-F9284206D76A}"/>
              </a:ext>
            </a:extLst>
          </p:cNvPr>
          <p:cNvSpPr txBox="1"/>
          <p:nvPr/>
        </p:nvSpPr>
        <p:spPr>
          <a:xfrm>
            <a:off x="6869145" y="1147855"/>
            <a:ext cx="5041752" cy="40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1800" b="1" dirty="0">
                <a:solidFill>
                  <a:srgbClr val="4149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Social Media Followers</a:t>
            </a:r>
            <a:endParaRPr lang="en-AE" dirty="0"/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3BEDE043-4339-7AF2-1E6E-8095576939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9734368"/>
              </p:ext>
            </p:extLst>
          </p:nvPr>
        </p:nvGraphicFramePr>
        <p:xfrm>
          <a:off x="6869145" y="1682959"/>
          <a:ext cx="4725448" cy="4324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0799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1FEC4-5B4C-4235-15D8-F6BA84BFD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031279E-6C7C-62B7-84DC-2EFF48FE5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1B7E81-D2EC-030F-C220-177F7146E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AE"/>
              <a:t>Slide Footnote</a:t>
            </a:r>
            <a:endParaRPr lang="en-A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9FBD809-CCE7-7DAB-2D27-4ADDDE8B40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4467407"/>
              </p:ext>
            </p:extLst>
          </p:nvPr>
        </p:nvGraphicFramePr>
        <p:xfrm>
          <a:off x="309402" y="1682959"/>
          <a:ext cx="5704302" cy="4324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F358399-1BA2-A179-72E5-17C733E5D209}"/>
              </a:ext>
            </a:extLst>
          </p:cNvPr>
          <p:cNvSpPr txBox="1"/>
          <p:nvPr/>
        </p:nvSpPr>
        <p:spPr>
          <a:xfrm>
            <a:off x="281103" y="1147855"/>
            <a:ext cx="5704302" cy="40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1800" b="1" dirty="0">
                <a:solidFill>
                  <a:srgbClr val="D1CFD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Number of Posts</a:t>
            </a:r>
            <a:endParaRPr lang="en-AE" dirty="0">
              <a:solidFill>
                <a:srgbClr val="D1CFD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F50FDE-CD2E-67B2-D95E-ED5EFF568D2B}"/>
              </a:ext>
            </a:extLst>
          </p:cNvPr>
          <p:cNvSpPr txBox="1"/>
          <p:nvPr/>
        </p:nvSpPr>
        <p:spPr>
          <a:xfrm>
            <a:off x="6869145" y="1147855"/>
            <a:ext cx="5041752" cy="40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1800" b="1" dirty="0">
                <a:solidFill>
                  <a:srgbClr val="D1CFD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Social Media Followers</a:t>
            </a:r>
            <a:endParaRPr lang="en-AE" dirty="0">
              <a:solidFill>
                <a:srgbClr val="D1CFD6"/>
              </a:solidFill>
            </a:endParaRP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1E0281EE-2AAD-2252-657B-4CF429D2F3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259623"/>
              </p:ext>
            </p:extLst>
          </p:nvPr>
        </p:nvGraphicFramePr>
        <p:xfrm>
          <a:off x="6869145" y="1682959"/>
          <a:ext cx="4725448" cy="4324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57373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A762D-92D5-B13F-D47B-2E729A15E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BC93C6-96CD-020A-E0DA-02106C69B2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AE"/>
              <a:t>Slide Footnote</a:t>
            </a:r>
            <a:endParaRPr lang="en-A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5FC6AF4-2653-CAC8-D778-572C7F9FEB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180711"/>
              </p:ext>
            </p:extLst>
          </p:nvPr>
        </p:nvGraphicFramePr>
        <p:xfrm>
          <a:off x="387611" y="1220784"/>
          <a:ext cx="11432914" cy="4896548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591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1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7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15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1858">
                <a:tc>
                  <a:txBody>
                    <a:bodyPr/>
                    <a:lstStyle/>
                    <a:p>
                      <a:pPr algn="l"/>
                      <a:r>
                        <a:rPr lang="en-IN" sz="1100" b="1" dirty="0">
                          <a:solidFill>
                            <a:srgbClr val="2129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Deliverable</a:t>
                      </a:r>
                      <a:endParaRPr lang="en-IN" sz="1100" b="1" i="0" dirty="0">
                        <a:solidFill>
                          <a:srgbClr val="21294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999" marR="82194" marT="41097" marB="4109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A9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b="1" dirty="0">
                          <a:solidFill>
                            <a:srgbClr val="2129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100" b="1" i="0" dirty="0">
                        <a:solidFill>
                          <a:srgbClr val="21294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194" marR="82194" marT="41097" marB="410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A9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="1" kern="1200" dirty="0">
                          <a:solidFill>
                            <a:srgbClr val="2129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IN" sz="1100" b="1" i="0" kern="1200" dirty="0">
                        <a:solidFill>
                          <a:srgbClr val="21294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194" marR="82194" marT="41097" marB="410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A9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="1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IN" sz="1100" b="1" i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194" marR="251999" marT="41097" marB="410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4E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Announcements 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US" sz="1100" dirty="0">
                        <a:solidFill>
                          <a:srgbClr val="4A4E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  <a:endParaRPr lang="en-US" sz="1100" dirty="0">
                        <a:solidFill>
                          <a:srgbClr val="4A4E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 ▲</a:t>
                      </a: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ADMO Features</a:t>
                      </a:r>
                    </a:p>
                  </a:txBody>
                  <a:tcPr marL="251999"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>
                        <a:buNone/>
                      </a:pPr>
                      <a:r>
                        <a:rPr lang="ar-SA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28</a:t>
                      </a:r>
                    </a:p>
                  </a:txBody>
                  <a:tcPr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>
                        <a:buNone/>
                      </a:pPr>
                      <a:r>
                        <a:rPr lang="ar-SA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38</a:t>
                      </a:r>
                    </a:p>
                  </a:txBody>
                  <a:tcPr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35%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667E7F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1CFD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672530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Social Media Posts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281</a:t>
                      </a:r>
                      <a:endParaRPr lang="en-US" sz="1100" dirty="0">
                        <a:solidFill>
                          <a:srgbClr val="4A4E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335</a:t>
                      </a:r>
                      <a:endParaRPr lang="en-US" sz="1100" dirty="0">
                        <a:solidFill>
                          <a:srgbClr val="4A4E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20%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667E7F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Digital Reach Across all DMT Accounts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6.73M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10.12M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50%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667E7F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Digital Following Across all DMT Accounts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119,550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800" i="1" dirty="0">
                          <a:solidFill>
                            <a:srgbClr val="73778A"/>
                          </a:solidFill>
                          <a:latin typeface="Arial"/>
                          <a:cs typeface="Arial"/>
                        </a:rPr>
                        <a:t>17,500 new followers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145,630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800" i="1" dirty="0">
                          <a:solidFill>
                            <a:srgbClr val="73778A"/>
                          </a:solidFill>
                          <a:latin typeface="Arial"/>
                          <a:cs typeface="Arial"/>
                        </a:rPr>
                        <a:t>26,080 new followers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22%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667E7F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Website Launch / Revamp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200%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667E7F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New Brands</a:t>
                      </a:r>
                      <a:endParaRPr lang="en-US" sz="1100" b="1" dirty="0">
                        <a:solidFill>
                          <a:srgbClr val="4A4E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11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450%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Internal Events</a:t>
                      </a:r>
                      <a:endParaRPr lang="en-US" sz="1100" b="1" dirty="0">
                        <a:solidFill>
                          <a:srgbClr val="4A4E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+mn-cs"/>
                        </a:rPr>
                        <a:t>15</a:t>
                      </a:r>
                      <a:endParaRPr lang="en-US" sz="1100" dirty="0">
                        <a:solidFill>
                          <a:srgbClr val="4A4E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+mn-cs"/>
                        </a:rPr>
                        <a:t>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47%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758492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External Events</a:t>
                      </a:r>
                      <a:endParaRPr lang="en-US" sz="1100" b="1" dirty="0">
                        <a:solidFill>
                          <a:srgbClr val="4A4E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11%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667E7F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923230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Delegation Trips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13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117%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390759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i="0" u="none" strike="noStrike" noProof="0" dirty="0">
                          <a:solidFill>
                            <a:srgbClr val="4A4E66"/>
                          </a:solidFill>
                          <a:latin typeface="Arial"/>
                        </a:rPr>
                        <a:t>Delegation Visits</a:t>
                      </a:r>
                      <a:endParaRPr lang="en-US" sz="1100" dirty="0">
                        <a:solidFill>
                          <a:srgbClr val="4A4E66"/>
                        </a:solidFill>
                      </a:endParaRPr>
                    </a:p>
                  </a:txBody>
                  <a:tcPr marL="251999"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>
                        <a:buNone/>
                      </a:pPr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29</a:t>
                      </a:r>
                    </a:p>
                  </a:txBody>
                  <a:tcPr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/>
                          <a:cs typeface="Arial"/>
                        </a:rPr>
                        <a:t>19</a:t>
                      </a:r>
                    </a:p>
                  </a:txBody>
                  <a:tcPr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1CFD6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100" b="1" dirty="0">
                          <a:solidFill>
                            <a:srgbClr val="CB8D59"/>
                          </a:solidFill>
                          <a:latin typeface="Arial"/>
                          <a:cs typeface="Arial"/>
                        </a:rPr>
                        <a:t>34% </a:t>
                      </a:r>
                      <a:r>
                        <a:rPr lang="en-US" sz="1100" b="1" dirty="0">
                          <a:solidFill>
                            <a:srgbClr val="CB8D59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▼</a:t>
                      </a:r>
                      <a:endParaRPr lang="en-US" sz="1100" b="1" dirty="0">
                        <a:solidFill>
                          <a:srgbClr val="CB8D59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719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Internal newsletters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4A4E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/>
                          <a:cs typeface="Arial"/>
                        </a:rPr>
                        <a:t>29% </a:t>
                      </a:r>
                      <a:r>
                        <a:rPr lang="en-US" sz="1100" b="1" dirty="0">
                          <a:solidFill>
                            <a:srgbClr val="667E7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667E7F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CFD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282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994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56394-8599-5620-01C5-10AE0939A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161A9-9AA3-6A6A-ECA9-8B1D25CC5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BD5061-D2FC-3605-0451-E1E8D02625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AE"/>
              <a:t>Slide Footnote</a:t>
            </a:r>
            <a:endParaRPr lang="en-A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A9DF85-0A8A-8072-2CE5-0C284657FB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36399"/>
              </p:ext>
            </p:extLst>
          </p:nvPr>
        </p:nvGraphicFramePr>
        <p:xfrm>
          <a:off x="387611" y="1220784"/>
          <a:ext cx="11432914" cy="4896548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591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1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7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15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1858">
                <a:tc>
                  <a:txBody>
                    <a:bodyPr/>
                    <a:lstStyle/>
                    <a:p>
                      <a:pPr algn="l"/>
                      <a:r>
                        <a:rPr lang="en-IN" sz="1100" b="1" dirty="0">
                          <a:solidFill>
                            <a:srgbClr val="2129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Deliverable</a:t>
                      </a:r>
                      <a:endParaRPr lang="en-IN" sz="1100" b="1" i="0" dirty="0">
                        <a:solidFill>
                          <a:srgbClr val="21294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999" marR="82194" marT="41097" marB="4109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b="1" dirty="0">
                          <a:solidFill>
                            <a:srgbClr val="2129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100" b="1" i="0" dirty="0">
                        <a:solidFill>
                          <a:srgbClr val="21294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194" marR="82194" marT="41097" marB="410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="1" kern="1200" dirty="0">
                          <a:solidFill>
                            <a:srgbClr val="2129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IN" sz="1100" b="1" i="0" kern="1200" dirty="0">
                        <a:solidFill>
                          <a:srgbClr val="21294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194" marR="82194" marT="41097" marB="410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="1" kern="1200" dirty="0">
                          <a:solidFill>
                            <a:srgbClr val="2129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IN" sz="1100" b="1" i="0" kern="1200" dirty="0">
                        <a:solidFill>
                          <a:srgbClr val="21294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194" marR="251999" marT="41097" marB="410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Announcements 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US" sz="1100" dirty="0">
                        <a:solidFill>
                          <a:srgbClr val="D1CFD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  <a:endParaRPr lang="en-US" sz="1100" dirty="0">
                        <a:solidFill>
                          <a:srgbClr val="D1CFD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 ▲</a:t>
                      </a: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ADMO Features</a:t>
                      </a:r>
                    </a:p>
                  </a:txBody>
                  <a:tcPr marL="251999"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>
                        <a:buNone/>
                      </a:pPr>
                      <a:r>
                        <a:rPr lang="ar-SA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28</a:t>
                      </a:r>
                    </a:p>
                  </a:txBody>
                  <a:tcPr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>
                        <a:buNone/>
                      </a:pPr>
                      <a:r>
                        <a:rPr lang="ar-SA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38</a:t>
                      </a:r>
                    </a:p>
                  </a:txBody>
                  <a:tcPr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35%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899B9E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A1A2B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672530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Social Media Posts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281</a:t>
                      </a:r>
                      <a:endParaRPr lang="en-US" sz="1100" dirty="0">
                        <a:solidFill>
                          <a:srgbClr val="D1CFD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335</a:t>
                      </a:r>
                      <a:endParaRPr lang="en-US" sz="1100" dirty="0">
                        <a:solidFill>
                          <a:srgbClr val="D1CFD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20%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899B9E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Digital Reach Across all DMT Accounts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6.73M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10.12M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50%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899B9E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Digital Following Across all DMT Accounts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119,550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800" i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17,500 new followers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145,630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800" i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26,080 new followers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22%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899B9E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Website Launch / Revamp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200%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899B9E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New Brands</a:t>
                      </a:r>
                      <a:endParaRPr lang="en-US" sz="1100" b="1" dirty="0">
                        <a:solidFill>
                          <a:srgbClr val="D1CFD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11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450%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Internal Events</a:t>
                      </a:r>
                      <a:endParaRPr lang="en-US" sz="1100" b="1" dirty="0">
                        <a:solidFill>
                          <a:srgbClr val="D1CFD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+mn-cs"/>
                        </a:rPr>
                        <a:t>15</a:t>
                      </a:r>
                      <a:endParaRPr lang="en-US" sz="1100" dirty="0">
                        <a:solidFill>
                          <a:srgbClr val="D1CFD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+mn-cs"/>
                        </a:rPr>
                        <a:t>22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47%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758492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External Events</a:t>
                      </a:r>
                      <a:endParaRPr lang="en-US" sz="1100" b="1" dirty="0">
                        <a:solidFill>
                          <a:srgbClr val="D1CFD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11%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899B9E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923230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Delegation Trips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13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117%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390759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i="0" u="none" strike="noStrike" noProof="0" dirty="0">
                          <a:solidFill>
                            <a:srgbClr val="D1CFD6"/>
                          </a:solidFill>
                          <a:latin typeface="Arial"/>
                        </a:rPr>
                        <a:t>Delegation Visits</a:t>
                      </a:r>
                      <a:endParaRPr lang="en-US" sz="1100" dirty="0">
                        <a:solidFill>
                          <a:srgbClr val="D1CFD6"/>
                        </a:solidFill>
                      </a:endParaRPr>
                    </a:p>
                  </a:txBody>
                  <a:tcPr marL="251999"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>
                        <a:buNone/>
                      </a:pPr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29</a:t>
                      </a:r>
                    </a:p>
                  </a:txBody>
                  <a:tcPr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/>
                          <a:cs typeface="Arial"/>
                        </a:rPr>
                        <a:t>19</a:t>
                      </a:r>
                    </a:p>
                  </a:txBody>
                  <a:tcPr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A1A2B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100" b="1" dirty="0">
                          <a:solidFill>
                            <a:srgbClr val="CB8D59"/>
                          </a:solidFill>
                          <a:latin typeface="Arial"/>
                          <a:cs typeface="Arial"/>
                        </a:rPr>
                        <a:t>34% </a:t>
                      </a:r>
                      <a:r>
                        <a:rPr lang="en-US" sz="1100" b="1" dirty="0">
                          <a:solidFill>
                            <a:srgbClr val="CB8D59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▼</a:t>
                      </a:r>
                      <a:endParaRPr lang="en-US" sz="1100" b="1" dirty="0">
                        <a:solidFill>
                          <a:srgbClr val="CB8D59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>
                      <a:noFill/>
                    </a:lnL>
                    <a:lnR w="6350">
                      <a:noFill/>
                    </a:lnR>
                    <a:lnT w="6350">
                      <a:noFill/>
                    </a:lnT>
                    <a:lnB w="635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719"/>
                  </a:ext>
                </a:extLst>
              </a:tr>
              <a:tr h="36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Internal newsletters</a:t>
                      </a:r>
                    </a:p>
                  </a:txBody>
                  <a:tcPr marL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D1CFD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/>
                          <a:cs typeface="Arial"/>
                        </a:rPr>
                        <a:t>29% </a:t>
                      </a:r>
                      <a:r>
                        <a:rPr lang="en-US" sz="1100" b="1" dirty="0">
                          <a:solidFill>
                            <a:srgbClr val="899B9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▲</a:t>
                      </a:r>
                      <a:endParaRPr lang="en-US" sz="1100" b="1" dirty="0">
                        <a:solidFill>
                          <a:srgbClr val="899B9E"/>
                        </a:solidFill>
                        <a:latin typeface="Arial"/>
                        <a:cs typeface="Arial"/>
                      </a:endParaRPr>
                    </a:p>
                  </a:txBody>
                  <a:tcPr marR="25199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A2B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282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36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EF723-9632-E23D-3FEB-238B25E63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ED28C1B-4A2F-0140-4D9C-6CD8A65A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AA92D9-E98F-C77F-EF15-4784E4351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AE"/>
              <a:t>Slide Footnote</a:t>
            </a:r>
            <a:endParaRPr lang="en-A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F5DF0-00FC-074D-F119-151FBF5DD1A3}"/>
              </a:ext>
            </a:extLst>
          </p:cNvPr>
          <p:cNvSpPr txBox="1"/>
          <p:nvPr/>
        </p:nvSpPr>
        <p:spPr>
          <a:xfrm>
            <a:off x="298036" y="1251328"/>
            <a:ext cx="5704302" cy="40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1800" b="1" dirty="0">
                <a:solidFill>
                  <a:srgbClr val="4A4E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Media (PR &amp; SM)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C6214E-80C0-9BC3-8182-48E42C606914}"/>
              </a:ext>
            </a:extLst>
          </p:cNvPr>
          <p:cNvSpPr/>
          <p:nvPr/>
        </p:nvSpPr>
        <p:spPr>
          <a:xfrm>
            <a:off x="371475" y="1989859"/>
            <a:ext cx="3478266" cy="1585948"/>
          </a:xfrm>
          <a:prstGeom prst="rect">
            <a:avLst/>
          </a:prstGeom>
          <a:solidFill>
            <a:srgbClr val="D1CFD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98E9D5-8FBA-24B4-4E68-E7998F47A509}"/>
              </a:ext>
            </a:extLst>
          </p:cNvPr>
          <p:cNvSpPr txBox="1"/>
          <p:nvPr/>
        </p:nvSpPr>
        <p:spPr>
          <a:xfrm>
            <a:off x="639084" y="2033169"/>
            <a:ext cx="2134660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7200" b="1" dirty="0">
                <a:solidFill>
                  <a:srgbClr val="4A4E66"/>
                </a:solidFill>
                <a:effectLst/>
                <a:latin typeface="Arial" panose="020B0604020202020204" pitchFamily="34" charset="0"/>
              </a:rPr>
              <a:t>57</a:t>
            </a:r>
            <a:endParaRPr lang="en-US" sz="7200" dirty="0">
              <a:solidFill>
                <a:srgbClr val="4A4E66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>
                    <a:alpha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Announcements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444623-030F-D752-21A5-CBC5C11DC5A7}"/>
              </a:ext>
            </a:extLst>
          </p:cNvPr>
          <p:cNvSpPr txBox="1"/>
          <p:nvPr/>
        </p:nvSpPr>
        <p:spPr>
          <a:xfrm>
            <a:off x="2709506" y="2132419"/>
            <a:ext cx="1045645" cy="369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2400"/>
              </a:lnSpc>
            </a:pPr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32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  <a:endParaRPr lang="ru-RU" sz="1600" b="1" dirty="0">
              <a:solidFill>
                <a:srgbClr val="94B6B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2B86643-F26C-C0F8-EB6C-108256AEECE6}"/>
              </a:ext>
            </a:extLst>
          </p:cNvPr>
          <p:cNvSpPr/>
          <p:nvPr/>
        </p:nvSpPr>
        <p:spPr>
          <a:xfrm>
            <a:off x="4244460" y="1989859"/>
            <a:ext cx="3478266" cy="1585948"/>
          </a:xfrm>
          <a:prstGeom prst="rect">
            <a:avLst/>
          </a:prstGeom>
          <a:solidFill>
            <a:srgbClr val="D1CFD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485F9C-1DBB-9E8B-FDD0-F56A98A7E415}"/>
              </a:ext>
            </a:extLst>
          </p:cNvPr>
          <p:cNvSpPr txBox="1"/>
          <p:nvPr/>
        </p:nvSpPr>
        <p:spPr>
          <a:xfrm>
            <a:off x="4512069" y="2033169"/>
            <a:ext cx="2134660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7200" b="1" dirty="0">
                <a:solidFill>
                  <a:srgbClr val="4A4E66"/>
                </a:solidFill>
                <a:effectLst/>
                <a:latin typeface="Arial" panose="020B0604020202020204" pitchFamily="34" charset="0"/>
              </a:rPr>
              <a:t>38</a:t>
            </a:r>
            <a:endParaRPr lang="en-US" sz="7200" dirty="0">
              <a:solidFill>
                <a:srgbClr val="4A4E66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>
                    <a:alpha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ADMO Features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023347-722B-98C4-9BC3-9B04E3E273AB}"/>
              </a:ext>
            </a:extLst>
          </p:cNvPr>
          <p:cNvSpPr txBox="1"/>
          <p:nvPr/>
        </p:nvSpPr>
        <p:spPr>
          <a:xfrm>
            <a:off x="6518253" y="214806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47%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F373F67-100E-5CA0-4FA1-44B986958F0B}"/>
              </a:ext>
            </a:extLst>
          </p:cNvPr>
          <p:cNvSpPr/>
          <p:nvPr/>
        </p:nvSpPr>
        <p:spPr>
          <a:xfrm>
            <a:off x="8074650" y="1989859"/>
            <a:ext cx="3478266" cy="1585948"/>
          </a:xfrm>
          <a:prstGeom prst="rect">
            <a:avLst/>
          </a:prstGeom>
          <a:solidFill>
            <a:srgbClr val="D1CFD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491018C-5AC4-19D5-7807-A244CCA1F79D}"/>
              </a:ext>
            </a:extLst>
          </p:cNvPr>
          <p:cNvSpPr txBox="1"/>
          <p:nvPr/>
        </p:nvSpPr>
        <p:spPr>
          <a:xfrm>
            <a:off x="8342259" y="2033169"/>
            <a:ext cx="2134660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7200" b="1" dirty="0">
                <a:solidFill>
                  <a:srgbClr val="4A4E66"/>
                </a:solidFill>
                <a:effectLst/>
                <a:latin typeface="Arial" panose="020B0604020202020204" pitchFamily="34" charset="0"/>
              </a:rPr>
              <a:t>6</a:t>
            </a:r>
            <a:endParaRPr lang="en-US" sz="7200" dirty="0">
              <a:solidFill>
                <a:srgbClr val="4A4E66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>
                    <a:alpha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Interviews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5AD2CE-F301-4262-2283-12C22CC492BE}"/>
              </a:ext>
            </a:extLst>
          </p:cNvPr>
          <p:cNvSpPr txBox="1"/>
          <p:nvPr/>
        </p:nvSpPr>
        <p:spPr>
          <a:xfrm>
            <a:off x="10348443" y="214806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68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134B468-DC54-CB0F-96B9-0B5A5AA89300}"/>
              </a:ext>
            </a:extLst>
          </p:cNvPr>
          <p:cNvSpPr/>
          <p:nvPr/>
        </p:nvSpPr>
        <p:spPr>
          <a:xfrm>
            <a:off x="371475" y="3912479"/>
            <a:ext cx="3478266" cy="1585948"/>
          </a:xfrm>
          <a:prstGeom prst="rect">
            <a:avLst/>
          </a:prstGeom>
          <a:solidFill>
            <a:srgbClr val="D1CFD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9719F2-C9E6-BD79-C00B-42A721238CCC}"/>
              </a:ext>
            </a:extLst>
          </p:cNvPr>
          <p:cNvSpPr txBox="1"/>
          <p:nvPr/>
        </p:nvSpPr>
        <p:spPr>
          <a:xfrm>
            <a:off x="639084" y="3955789"/>
            <a:ext cx="2134660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ru-RU" sz="7200" b="1" dirty="0">
                <a:solidFill>
                  <a:srgbClr val="4A4E66"/>
                </a:solidFill>
                <a:effectLst/>
                <a:latin typeface="Arial" panose="020B0604020202020204" pitchFamily="34" charset="0"/>
              </a:rPr>
              <a:t>342</a:t>
            </a:r>
            <a:endParaRPr lang="en-US" sz="7200" dirty="0">
              <a:solidFill>
                <a:srgbClr val="4A4E66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>
                    <a:alpha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Social Media Posts*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2C8248-BC8F-2814-B8D8-E233D455CC8C}"/>
              </a:ext>
            </a:extLst>
          </p:cNvPr>
          <p:cNvSpPr txBox="1"/>
          <p:nvPr/>
        </p:nvSpPr>
        <p:spPr>
          <a:xfrm>
            <a:off x="2645268" y="410274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42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27B9556-38AD-8A87-7B4A-646EF304766E}"/>
              </a:ext>
            </a:extLst>
          </p:cNvPr>
          <p:cNvSpPr/>
          <p:nvPr/>
        </p:nvSpPr>
        <p:spPr>
          <a:xfrm>
            <a:off x="4244460" y="3912479"/>
            <a:ext cx="3478266" cy="1585948"/>
          </a:xfrm>
          <a:prstGeom prst="rect">
            <a:avLst/>
          </a:prstGeom>
          <a:solidFill>
            <a:srgbClr val="D1CFD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4758F32-B133-862C-2831-BB3A91E440D0}"/>
              </a:ext>
            </a:extLst>
          </p:cNvPr>
          <p:cNvSpPr txBox="1"/>
          <p:nvPr/>
        </p:nvSpPr>
        <p:spPr>
          <a:xfrm>
            <a:off x="4512069" y="3955789"/>
            <a:ext cx="2969982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200" b="1" dirty="0">
                <a:solidFill>
                  <a:srgbClr val="4A4E66"/>
                </a:solidFill>
                <a:effectLst/>
                <a:latin typeface="Arial" panose="020B0604020202020204" pitchFamily="34" charset="0"/>
              </a:rPr>
              <a:t>27</a:t>
            </a:r>
            <a:endParaRPr lang="en-US" sz="7200" dirty="0">
              <a:solidFill>
                <a:srgbClr val="4A4E66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>
                    <a:alpha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Social Media Collaborations**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49FA66-08CA-A73F-A581-40B335CA4C43}"/>
              </a:ext>
            </a:extLst>
          </p:cNvPr>
          <p:cNvSpPr txBox="1"/>
          <p:nvPr/>
        </p:nvSpPr>
        <p:spPr>
          <a:xfrm>
            <a:off x="6518253" y="410274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66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4EA541C-62FE-CA36-1A69-CD5624FE3EB7}"/>
              </a:ext>
            </a:extLst>
          </p:cNvPr>
          <p:cNvSpPr/>
          <p:nvPr/>
        </p:nvSpPr>
        <p:spPr>
          <a:xfrm>
            <a:off x="8074650" y="3912479"/>
            <a:ext cx="3478266" cy="1585948"/>
          </a:xfrm>
          <a:prstGeom prst="rect">
            <a:avLst/>
          </a:prstGeom>
          <a:solidFill>
            <a:srgbClr val="D1CFD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E1646AF-7861-6BBA-8BDF-87D22BB1CBF6}"/>
              </a:ext>
            </a:extLst>
          </p:cNvPr>
          <p:cNvSpPr txBox="1"/>
          <p:nvPr/>
        </p:nvSpPr>
        <p:spPr>
          <a:xfrm>
            <a:off x="8342259" y="3955789"/>
            <a:ext cx="2969982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7200" b="1" dirty="0">
                <a:solidFill>
                  <a:srgbClr val="4A4E66"/>
                </a:solidFill>
                <a:effectLst/>
                <a:latin typeface="Arial" panose="020B0604020202020204" pitchFamily="34" charset="0"/>
              </a:rPr>
              <a:t>9</a:t>
            </a:r>
            <a:endParaRPr lang="en-US" sz="7200" dirty="0">
              <a:solidFill>
                <a:srgbClr val="4A4E66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1200" dirty="0">
                <a:solidFill>
                  <a:srgbClr val="74778A">
                    <a:alpha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 Developed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EE480D-E441-EB34-9AC6-9DBAAAE3643C}"/>
              </a:ext>
            </a:extLst>
          </p:cNvPr>
          <p:cNvSpPr txBox="1"/>
          <p:nvPr/>
        </p:nvSpPr>
        <p:spPr>
          <a:xfrm>
            <a:off x="10348443" y="4102744"/>
            <a:ext cx="10456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94B6BB"/>
                </a:solidFill>
                <a:latin typeface="Arial"/>
                <a:cs typeface="Arial"/>
              </a:rPr>
              <a:t>12</a:t>
            </a:r>
            <a:r>
              <a:rPr lang="en-US" sz="1600" b="1" dirty="0">
                <a:solidFill>
                  <a:srgbClr val="94B6BB"/>
                </a:solidFill>
                <a:latin typeface="Arial"/>
                <a:cs typeface="Arial"/>
              </a:rPr>
              <a:t>% </a:t>
            </a:r>
            <a:r>
              <a:rPr lang="en-US" sz="1600" b="1" dirty="0">
                <a:solidFill>
                  <a:srgbClr val="94B6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▲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2A6D2B-2B9C-7C1A-48B6-00E8EC3A02A2}"/>
              </a:ext>
            </a:extLst>
          </p:cNvPr>
          <p:cNvSpPr txBox="1"/>
          <p:nvPr/>
        </p:nvSpPr>
        <p:spPr>
          <a:xfrm>
            <a:off x="280452" y="5867886"/>
            <a:ext cx="3166133" cy="278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rgbClr val="A1A2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Social media posts 2023: H1 84 posts, H2 197 posts</a:t>
            </a:r>
            <a:endParaRPr lang="en-AE" sz="900" dirty="0">
              <a:solidFill>
                <a:srgbClr val="A1A2B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F425FDC-4794-E24A-FA6E-33210DFADFF0}"/>
              </a:ext>
            </a:extLst>
          </p:cNvPr>
          <p:cNvSpPr txBox="1"/>
          <p:nvPr/>
        </p:nvSpPr>
        <p:spPr>
          <a:xfrm>
            <a:off x="4044064" y="5867886"/>
            <a:ext cx="4652033" cy="278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rgbClr val="A1A2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 Social media collaborations 2023: all 8 collaborations in H2</a:t>
            </a:r>
            <a:endParaRPr lang="en-AE" sz="900" dirty="0">
              <a:solidFill>
                <a:srgbClr val="A1A2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055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MT-Colour Pallet">
      <a:dk1>
        <a:srgbClr val="000000"/>
      </a:dk1>
      <a:lt1>
        <a:srgbClr val="FFFFFF"/>
      </a:lt1>
      <a:dk2>
        <a:srgbClr val="202944"/>
      </a:dk2>
      <a:lt2>
        <a:srgbClr val="D6CDC1"/>
      </a:lt2>
      <a:accent1>
        <a:srgbClr val="4A4D66"/>
      </a:accent1>
      <a:accent2>
        <a:srgbClr val="CB8C58"/>
      </a:accent2>
      <a:accent3>
        <a:srgbClr val="455C5C"/>
      </a:accent3>
      <a:accent4>
        <a:srgbClr val="93B6BA"/>
      </a:accent4>
      <a:accent5>
        <a:srgbClr val="737689"/>
      </a:accent5>
      <a:accent6>
        <a:srgbClr val="667E7F"/>
      </a:accent6>
      <a:hlink>
        <a:srgbClr val="A8C4C7"/>
      </a:hlink>
      <a:folHlink>
        <a:srgbClr val="E2B595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</TotalTime>
  <Words>1702</Words>
  <Application>Microsoft Macintosh PowerPoint</Application>
  <PresentationFormat>Widescreen</PresentationFormat>
  <Paragraphs>289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Aptos</vt:lpstr>
      <vt:lpstr>Aptos Display</vt:lpstr>
      <vt:lpstr>Arial</vt:lpstr>
      <vt:lpstr>Helvetica 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Dale Hamilton</dc:creator>
  <cp:lastModifiedBy>Serhio Past</cp:lastModifiedBy>
  <cp:revision>23</cp:revision>
  <dcterms:created xsi:type="dcterms:W3CDTF">2024-09-12T10:28:23Z</dcterms:created>
  <dcterms:modified xsi:type="dcterms:W3CDTF">2025-02-25T12:18:20Z</dcterms:modified>
</cp:coreProperties>
</file>