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313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5BA"/>
    <a:srgbClr val="A5C1C5"/>
    <a:srgbClr val="D6E1E4"/>
    <a:srgbClr val="F8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34"/>
    <p:restoredTop sz="94830"/>
  </p:normalViewPr>
  <p:slideViewPr>
    <p:cSldViewPr snapToGrid="0">
      <p:cViewPr varScale="1">
        <p:scale>
          <a:sx n="110" d="100"/>
          <a:sy n="110" d="100"/>
        </p:scale>
        <p:origin x="19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93B0D8-D9EB-9DC0-FBE3-ACDED8AAED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40893-EE29-4A5C-717A-B468DC3205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28DF-CCD0-B24C-A9BD-62FACED1BA70}" type="datetimeFigureOut">
              <a:rPr lang="en-US" smtClean="0"/>
              <a:t>3/4/25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71BC08-29F3-1116-15D2-C860776A34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2FC9CE-3CB3-8066-B76A-51D0D0EF26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875C4-75DF-4B43-AB66-D112265613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485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B6E5E-BAB8-864F-AA18-E97408E4B67B}" type="datetimeFigureOut">
              <a:rPr lang="en-AE" smtClean="0"/>
              <a:t>3/4/25</a:t>
            </a:fld>
            <a:endParaRPr lang="en-A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72EB9-F326-E244-9E93-63E4B018347F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5179971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D2104-12E6-B85F-AC13-775FC11FF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96A29519-FF94-1F2B-4468-847871714E4B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5062" y="7006700"/>
            <a:ext cx="2405658" cy="402483"/>
          </a:xfrm>
        </p:spPr>
        <p:txBody>
          <a:bodyPr/>
          <a:lstStyle/>
          <a:p>
            <a:fld id="{5D6BD7C5-81CC-664C-A886-9F8C31EA06C7}" type="datetimeFigureOut">
              <a:rPr lang="en-AE" smtClean="0"/>
              <a:t>3/4/25</a:t>
            </a:fld>
            <a:endParaRPr lang="en-AE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208DEB6-D79D-21FC-EE6B-0E209E6580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541663" y="7006700"/>
            <a:ext cx="3608487" cy="402483"/>
          </a:xfrm>
        </p:spPr>
        <p:txBody>
          <a:bodyPr/>
          <a:lstStyle/>
          <a:p>
            <a:endParaRPr lang="en-AE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BF28F512-E8D4-2F75-A2A5-F9E104FCA60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551093" y="7006700"/>
            <a:ext cx="2405658" cy="402483"/>
          </a:xfrm>
        </p:spPr>
        <p:txBody>
          <a:bodyPr/>
          <a:lstStyle/>
          <a:p>
            <a:fld id="{C73C9F63-8C4D-3545-99E4-5CBF0917C266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70129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98349282-8A49-3FF3-72B7-4273CA2DD55F}"/>
              </a:ext>
            </a:extLst>
          </p:cNvPr>
          <p:cNvSpPr txBox="1">
            <a:spLocks/>
          </p:cNvSpPr>
          <p:nvPr userDrawn="1"/>
        </p:nvSpPr>
        <p:spPr>
          <a:xfrm>
            <a:off x="773908" y="2693361"/>
            <a:ext cx="9144000" cy="4428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100794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77" kern="1200">
                <a:solidFill>
                  <a:srgbClr val="9CB5BA"/>
                </a:solidFill>
                <a:latin typeface="+mn-lt"/>
                <a:ea typeface="+mn-ea"/>
                <a:cs typeface="+mn-cs"/>
              </a:defRPr>
            </a:lvl1pPr>
            <a:lvl2pPr marL="45720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1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1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2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24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4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Rashed Al-</a:t>
            </a:r>
            <a:r>
              <a:rPr lang="en-US" sz="254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Niadi</a:t>
            </a:r>
            <a:endParaRPr lang="ar-AE" sz="2540" dirty="0">
              <a:solidFill>
                <a:schemeClr val="tx1">
                  <a:lumMod val="65000"/>
                  <a:lumOff val="35000"/>
                </a:schemeClr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4F5193C-1569-06C8-7D70-3B3222E83225}"/>
              </a:ext>
            </a:extLst>
          </p:cNvPr>
          <p:cNvCxnSpPr>
            <a:cxnSpLocks/>
          </p:cNvCxnSpPr>
          <p:nvPr userDrawn="1"/>
        </p:nvCxnSpPr>
        <p:spPr>
          <a:xfrm>
            <a:off x="3725577" y="3180895"/>
            <a:ext cx="3240662" cy="0"/>
          </a:xfrm>
          <a:prstGeom prst="line">
            <a:avLst/>
          </a:prstGeom>
          <a:ln w="6350">
            <a:solidFill>
              <a:srgbClr val="A5C1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ubtitle 2">
            <a:extLst>
              <a:ext uri="{FF2B5EF4-FFF2-40B4-BE49-F238E27FC236}">
                <a16:creationId xmlns:a16="http://schemas.microsoft.com/office/drawing/2014/main" id="{AB2F7AE7-B407-A28B-1BA3-E3439D4C740C}"/>
              </a:ext>
            </a:extLst>
          </p:cNvPr>
          <p:cNvSpPr txBox="1">
            <a:spLocks/>
          </p:cNvSpPr>
          <p:nvPr userDrawn="1"/>
        </p:nvSpPr>
        <p:spPr>
          <a:xfrm>
            <a:off x="2090968" y="3572387"/>
            <a:ext cx="6509880" cy="315854"/>
          </a:xfrm>
          <a:prstGeom prst="rect">
            <a:avLst/>
          </a:prstGeom>
        </p:spPr>
        <p:txBody>
          <a:bodyPr vert="horz" lIns="82953" tIns="41476" rIns="82953" bIns="41476" rtlCol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lnSpc>
                <a:spcPts val="2177"/>
              </a:lnSpc>
              <a:spcBef>
                <a:spcPts val="0"/>
              </a:spcBef>
            </a:pPr>
            <a:r>
              <a:rPr lang="en-GB" sz="1600" b="0" i="0" dirty="0"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In appreciation of his valuable efforts and effective contribution to</a:t>
            </a:r>
            <a:endParaRPr lang="ar-AE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C953E52-6EC0-9159-0A93-04C80EAF9FD3}"/>
              </a:ext>
            </a:extLst>
          </p:cNvPr>
          <p:cNvGrpSpPr/>
          <p:nvPr userDrawn="1"/>
        </p:nvGrpSpPr>
        <p:grpSpPr>
          <a:xfrm>
            <a:off x="2639308" y="6147696"/>
            <a:ext cx="5413200" cy="337135"/>
            <a:chOff x="2496852" y="6372979"/>
            <a:chExt cx="4747123" cy="37162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AF92F3A-8D0F-E401-EF0F-27D25855882B}"/>
                </a:ext>
              </a:extLst>
            </p:cNvPr>
            <p:cNvCxnSpPr>
              <a:cxnSpLocks/>
            </p:cNvCxnSpPr>
            <p:nvPr/>
          </p:nvCxnSpPr>
          <p:spPr>
            <a:xfrm>
              <a:off x="2496852" y="6372979"/>
              <a:ext cx="1539433" cy="0"/>
            </a:xfrm>
            <a:prstGeom prst="line">
              <a:avLst/>
            </a:prstGeom>
            <a:ln w="6350">
              <a:solidFill>
                <a:srgbClr val="A5C1C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35A0A31A-5FD6-FECC-C199-B9A7E3ED7729}"/>
                </a:ext>
              </a:extLst>
            </p:cNvPr>
            <p:cNvSpPr txBox="1">
              <a:spLocks/>
            </p:cNvSpPr>
            <p:nvPr/>
          </p:nvSpPr>
          <p:spPr>
            <a:xfrm>
              <a:off x="2885508" y="6422224"/>
              <a:ext cx="762121" cy="3223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US" sz="127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elveticaNeueLT Arabic 45 Light" panose="020B0403020202020204" pitchFamily="34" charset="-78"/>
                  <a:cs typeface="HelveticaNeueLT Arabic 45 Light" panose="020B0403020202020204" pitchFamily="34" charset="-78"/>
                </a:rPr>
                <a:t>Date</a:t>
              </a:r>
              <a:endParaRPr lang="ar-AE" sz="127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NeueLT Arabic 45 Light" panose="020B0403020202020204" pitchFamily="34" charset="-78"/>
                <a:cs typeface="HelveticaNeueLT Arabic 45 Light" panose="020B0403020202020204" pitchFamily="34" charset="-78"/>
              </a:endParaRPr>
            </a:p>
          </p:txBody>
        </p:sp>
        <p:sp>
          <p:nvSpPr>
            <p:cNvPr id="24" name="Subtitle 2">
              <a:extLst>
                <a:ext uri="{FF2B5EF4-FFF2-40B4-BE49-F238E27FC236}">
                  <a16:creationId xmlns:a16="http://schemas.microsoft.com/office/drawing/2014/main" id="{0F6ACEFB-0451-F89A-D861-FA57AD4BA237}"/>
                </a:ext>
              </a:extLst>
            </p:cNvPr>
            <p:cNvSpPr txBox="1">
              <a:spLocks/>
            </p:cNvSpPr>
            <p:nvPr/>
          </p:nvSpPr>
          <p:spPr>
            <a:xfrm>
              <a:off x="6007767" y="6422224"/>
              <a:ext cx="932983" cy="32238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0" indent="0" algn="ctr" defTabSz="1007943" rtl="0" eaLnBrk="1" latinLnBrk="0" hangingPunct="1">
                <a:lnSpc>
                  <a:spcPct val="90000"/>
                </a:lnSpc>
                <a:spcBef>
                  <a:spcPts val="1102"/>
                </a:spcBef>
                <a:buFont typeface="Arial" panose="020B0604020202020204" pitchFamily="34" charset="0"/>
                <a:buNone/>
                <a:defRPr sz="26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39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22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07943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98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11915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15886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9858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23829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27801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31772" indent="0" algn="ctr" defTabSz="1007943" rtl="0" eaLnBrk="1" latinLnBrk="0" hangingPunct="1">
                <a:lnSpc>
                  <a:spcPct val="90000"/>
                </a:lnSpc>
                <a:spcBef>
                  <a:spcPts val="551"/>
                </a:spcBef>
                <a:buFont typeface="Arial" panose="020B0604020202020204" pitchFamily="34" charset="0"/>
                <a:buNone/>
                <a:defRPr sz="176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en-US" sz="127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elveticaNeueLT Arabic 45 Light" panose="020B0403020202020204" pitchFamily="34" charset="-78"/>
                  <a:cs typeface="HelveticaNeueLT Arabic 45 Light" panose="020B0403020202020204" pitchFamily="34" charset="-78"/>
                </a:rPr>
                <a:t>Signature</a:t>
              </a:r>
              <a:endParaRPr lang="ar-AE" sz="127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NeueLT Arabic 45 Light" panose="020B0403020202020204" pitchFamily="34" charset="-78"/>
                <a:cs typeface="HelveticaNeueLT Arabic 45 Light" panose="020B0403020202020204" pitchFamily="34" charset="-78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9033C0B-9AF3-5822-5ECB-84773F7A1D9B}"/>
                </a:ext>
              </a:extLst>
            </p:cNvPr>
            <p:cNvCxnSpPr>
              <a:cxnSpLocks/>
            </p:cNvCxnSpPr>
            <p:nvPr/>
          </p:nvCxnSpPr>
          <p:spPr>
            <a:xfrm>
              <a:off x="5704542" y="6372979"/>
              <a:ext cx="1539433" cy="0"/>
            </a:xfrm>
            <a:prstGeom prst="line">
              <a:avLst/>
            </a:prstGeom>
            <a:ln w="6350">
              <a:solidFill>
                <a:srgbClr val="A5C1C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Subtitle 2">
            <a:extLst>
              <a:ext uri="{FF2B5EF4-FFF2-40B4-BE49-F238E27FC236}">
                <a16:creationId xmlns:a16="http://schemas.microsoft.com/office/drawing/2014/main" id="{B2FC06F1-E3E1-636F-97E9-E3784125B02A}"/>
              </a:ext>
            </a:extLst>
          </p:cNvPr>
          <p:cNvSpPr txBox="1">
            <a:spLocks/>
          </p:cNvSpPr>
          <p:nvPr userDrawn="1"/>
        </p:nvSpPr>
        <p:spPr>
          <a:xfrm>
            <a:off x="3244420" y="2131401"/>
            <a:ext cx="4202976" cy="280776"/>
          </a:xfrm>
          <a:prstGeom prst="rect">
            <a:avLst/>
          </a:prstGeom>
        </p:spPr>
        <p:txBody>
          <a:bodyPr vert="horz" lIns="82953" tIns="41476" rIns="82953" bIns="41476" rtlCol="0">
            <a:noAutofit/>
          </a:bodyPr>
          <a:lstStyle>
            <a:lvl1pPr marL="0" indent="0" algn="ctr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39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7943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15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5886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9858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23829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7801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31772" indent="0" algn="ctr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None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lnSpc>
                <a:spcPct val="100000"/>
              </a:lnSpc>
              <a:spcBef>
                <a:spcPts val="0"/>
              </a:spcBef>
            </a:pPr>
            <a:r>
              <a:rPr lang="en-GB" sz="1600" b="0" i="0" dirty="0"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This certificate was awarded to</a:t>
            </a:r>
            <a:endParaRPr lang="ar-AE" sz="16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44CA0D2-5AAA-9E87-F4BA-09E0B2EBEAC2}"/>
              </a:ext>
            </a:extLst>
          </p:cNvPr>
          <p:cNvSpPr txBox="1"/>
          <p:nvPr userDrawn="1"/>
        </p:nvSpPr>
        <p:spPr>
          <a:xfrm>
            <a:off x="1490135" y="1063560"/>
            <a:ext cx="77115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en-GB" sz="4000" b="1" dirty="0">
                <a:solidFill>
                  <a:srgbClr val="94B6BB"/>
                </a:solidFill>
                <a:latin typeface="HelveticaNeueLT Arabic 55 Roman" panose="020B0604020202020204" pitchFamily="34" charset="-78"/>
                <a:cs typeface="HelveticaNeueLT Arabic 55 Roman" panose="020B0604020202020204" pitchFamily="34" charset="-78"/>
              </a:rPr>
              <a:t>Certificate of Appreciation</a:t>
            </a:r>
            <a:endParaRPr lang="en-US" sz="3992" b="1" dirty="0">
              <a:solidFill>
                <a:srgbClr val="94B6BB"/>
              </a:solidFill>
              <a:latin typeface="HelveticaNeueLT Arabic 55 Roman" panose="020B0604020202020204" pitchFamily="34" charset="-78"/>
              <a:cs typeface="HelveticaNeueLT Arabic 55 Roman" panose="020B0604020202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D16BB1-6295-C9D4-16B0-C0585A8C8BAA}"/>
              </a:ext>
            </a:extLst>
          </p:cNvPr>
          <p:cNvSpPr txBox="1"/>
          <p:nvPr userDrawn="1"/>
        </p:nvSpPr>
        <p:spPr>
          <a:xfrm>
            <a:off x="3639310" y="4911028"/>
            <a:ext cx="3413196" cy="550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ts val="1814"/>
              </a:lnSpc>
            </a:pPr>
            <a:r>
              <a:rPr lang="en-US" sz="1400" dirty="0">
                <a:solidFill>
                  <a:srgbClr val="9CB5BA"/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Dr. Salem Khalfan Al-</a:t>
            </a:r>
            <a:r>
              <a:rPr lang="en-US" sz="1400" dirty="0" err="1">
                <a:solidFill>
                  <a:srgbClr val="9CB5BA"/>
                </a:solidFill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Kaabi</a:t>
            </a:r>
            <a:endParaRPr lang="ar-AE" sz="1400" dirty="0">
              <a:solidFill>
                <a:srgbClr val="9CB5BA"/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  <a:p>
            <a:pPr algn="ctr" rtl="0">
              <a:lnSpc>
                <a:spcPts val="1814"/>
              </a:lnSpc>
            </a:pPr>
            <a:r>
              <a:rPr lang="en-GB" sz="1400" b="0" i="0" dirty="0">
                <a:latin typeface="HelveticaNeueLT Arabic 45 Light" panose="020B0403020202020204" pitchFamily="34" charset="-78"/>
                <a:cs typeface="HelveticaNeueLT Arabic 45 Light" panose="020B0403020202020204" pitchFamily="34" charset="-78"/>
              </a:rPr>
              <a:t>General Director of Operations Affairs</a:t>
            </a:r>
            <a:endParaRPr lang="en-US" sz="1400" b="0" i="0" dirty="0">
              <a:solidFill>
                <a:schemeClr val="tx1">
                  <a:lumMod val="65000"/>
                  <a:lumOff val="35000"/>
                </a:schemeClr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1FED615-1715-09E3-24ED-B3EA5B2E43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2766" y="3965379"/>
            <a:ext cx="5686285" cy="809033"/>
          </a:xfrm>
        </p:spPr>
        <p:txBody>
          <a:bodyPr>
            <a:noAutofit/>
          </a:bodyPr>
          <a:lstStyle>
            <a:lvl1pPr marL="0" indent="0" algn="ctr" rtl="0">
              <a:lnSpc>
                <a:spcPts val="2177"/>
              </a:lnSpc>
              <a:spcBef>
                <a:spcPts val="0"/>
              </a:spcBef>
              <a:buNone/>
              <a:defRPr sz="1600" b="0" i="0">
                <a:latin typeface="HelveticaNeueLT Arabic 55 Roman" panose="020B0604020202020204" pitchFamily="34" charset="-78"/>
                <a:cs typeface="HelveticaNeueLT Arabic 55 Roman" panose="020B0604020202020204" pitchFamily="34" charset="-78"/>
              </a:defRPr>
            </a:lvl1pPr>
            <a:lvl2pPr marL="457202" indent="0">
              <a:buNone/>
              <a:defRPr/>
            </a:lvl2pPr>
            <a:lvl3pPr marL="914406" indent="0">
              <a:buNone/>
              <a:defRPr/>
            </a:lvl3pPr>
            <a:lvl4pPr marL="1371608" indent="0">
              <a:buNone/>
              <a:defRPr/>
            </a:lvl4pPr>
            <a:lvl5pPr marL="1828812" indent="0">
              <a:buNone/>
              <a:defRPr/>
            </a:lvl5pPr>
          </a:lstStyle>
          <a:p>
            <a:pPr rtl="1">
              <a:lnSpc>
                <a:spcPts val="2400"/>
              </a:lnSpc>
              <a:spcBef>
                <a:spcPts val="0"/>
              </a:spcBef>
            </a:pPr>
            <a:r>
              <a:rPr lang="en-GB" dirty="0"/>
              <a:t>A tool for checking the quality of infrastructure asset data and its compliance with unified standards - </a:t>
            </a:r>
            <a:r>
              <a:rPr lang="en-GB" dirty="0" err="1"/>
              <a:t>Byanatek</a:t>
            </a:r>
            <a:endParaRPr lang="ar-AE" sz="1452" dirty="0">
              <a:solidFill>
                <a:schemeClr val="tx1">
                  <a:lumMod val="65000"/>
                  <a:lumOff val="35000"/>
                </a:schemeClr>
              </a:solidFill>
              <a:latin typeface="HelveticaNeueLT Arabic 45 Light" panose="020B0403020202020204" pitchFamily="34" charset="-78"/>
              <a:cs typeface="HelveticaNeueLT Arabic 45 Light" panose="020B0403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016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6BD7C5-81CC-664C-A886-9F8C31EA06C7}" type="datetimeFigureOut">
              <a:rPr lang="en-AE" smtClean="0"/>
              <a:t>3/4/25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3C9F63-8C4D-3545-99E4-5CBF0917C266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68371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9D322D-AD44-3555-406E-ADEEC24C2C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35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HelveticaNeueLT Arabic 45 Light</vt:lpstr>
      <vt:lpstr>HelveticaNeueLT Arabic 55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Usman Javed</dc:creator>
  <cp:lastModifiedBy>Qarar Hassan</cp:lastModifiedBy>
  <cp:revision>14</cp:revision>
  <dcterms:created xsi:type="dcterms:W3CDTF">2025-01-30T05:56:22Z</dcterms:created>
  <dcterms:modified xsi:type="dcterms:W3CDTF">2025-03-04T09:56:36Z</dcterms:modified>
</cp:coreProperties>
</file>